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92"/>
  </p:notesMasterIdLst>
  <p:sldIdLst>
    <p:sldId id="368" r:id="rId2"/>
    <p:sldId id="267" r:id="rId3"/>
    <p:sldId id="266" r:id="rId4"/>
    <p:sldId id="265" r:id="rId5"/>
    <p:sldId id="271" r:id="rId6"/>
    <p:sldId id="285" r:id="rId7"/>
    <p:sldId id="286" r:id="rId8"/>
    <p:sldId id="282" r:id="rId9"/>
    <p:sldId id="283" r:id="rId10"/>
    <p:sldId id="284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  <p:sldId id="305" r:id="rId29"/>
    <p:sldId id="306" r:id="rId30"/>
    <p:sldId id="307" r:id="rId31"/>
    <p:sldId id="308" r:id="rId32"/>
    <p:sldId id="309" r:id="rId33"/>
    <p:sldId id="310" r:id="rId34"/>
    <p:sldId id="311" r:id="rId35"/>
    <p:sldId id="312" r:id="rId36"/>
    <p:sldId id="313" r:id="rId37"/>
    <p:sldId id="314" r:id="rId38"/>
    <p:sldId id="315" r:id="rId39"/>
    <p:sldId id="316" r:id="rId40"/>
    <p:sldId id="317" r:id="rId41"/>
    <p:sldId id="351" r:id="rId42"/>
    <p:sldId id="318" r:id="rId43"/>
    <p:sldId id="319" r:id="rId44"/>
    <p:sldId id="320" r:id="rId45"/>
    <p:sldId id="321" r:id="rId46"/>
    <p:sldId id="322" r:id="rId47"/>
    <p:sldId id="323" r:id="rId48"/>
    <p:sldId id="324" r:id="rId49"/>
    <p:sldId id="325" r:id="rId50"/>
    <p:sldId id="326" r:id="rId51"/>
    <p:sldId id="327" r:id="rId52"/>
    <p:sldId id="328" r:id="rId53"/>
    <p:sldId id="329" r:id="rId54"/>
    <p:sldId id="346" r:id="rId55"/>
    <p:sldId id="347" r:id="rId56"/>
    <p:sldId id="348" r:id="rId57"/>
    <p:sldId id="330" r:id="rId58"/>
    <p:sldId id="331" r:id="rId59"/>
    <p:sldId id="332" r:id="rId60"/>
    <p:sldId id="333" r:id="rId61"/>
    <p:sldId id="334" r:id="rId62"/>
    <p:sldId id="335" r:id="rId63"/>
    <p:sldId id="336" r:id="rId64"/>
    <p:sldId id="337" r:id="rId65"/>
    <p:sldId id="338" r:id="rId66"/>
    <p:sldId id="340" r:id="rId67"/>
    <p:sldId id="339" r:id="rId68"/>
    <p:sldId id="341" r:id="rId69"/>
    <p:sldId id="342" r:id="rId70"/>
    <p:sldId id="343" r:id="rId71"/>
    <p:sldId id="345" r:id="rId72"/>
    <p:sldId id="344" r:id="rId73"/>
    <p:sldId id="349" r:id="rId74"/>
    <p:sldId id="350" r:id="rId75"/>
    <p:sldId id="352" r:id="rId76"/>
    <p:sldId id="353" r:id="rId77"/>
    <p:sldId id="364" r:id="rId78"/>
    <p:sldId id="354" r:id="rId79"/>
    <p:sldId id="355" r:id="rId80"/>
    <p:sldId id="356" r:id="rId81"/>
    <p:sldId id="357" r:id="rId82"/>
    <p:sldId id="358" r:id="rId83"/>
    <p:sldId id="359" r:id="rId84"/>
    <p:sldId id="360" r:id="rId85"/>
    <p:sldId id="361" r:id="rId86"/>
    <p:sldId id="362" r:id="rId87"/>
    <p:sldId id="363" r:id="rId88"/>
    <p:sldId id="365" r:id="rId89"/>
    <p:sldId id="366" r:id="rId90"/>
    <p:sldId id="367" r:id="rId91"/>
  </p:sldIdLst>
  <p:sldSz cx="12192000" cy="6858000"/>
  <p:notesSz cx="6858000" cy="9144000"/>
  <p:embeddedFontLst>
    <p:embeddedFont>
      <p:font typeface="Calibri" panose="020F0502020204030204" pitchFamily="34" charset="0"/>
      <p:regular r:id="rId93"/>
      <p:bold r:id="rId94"/>
      <p:italic r:id="rId95"/>
      <p:boldItalic r:id="rId96"/>
    </p:embeddedFont>
    <p:embeddedFont>
      <p:font typeface="Calibri Light" panose="020F0302020204030204" pitchFamily="34" charset="0"/>
      <p:regular r:id="rId97"/>
      <p:italic r:id="rId98"/>
    </p:embeddedFont>
    <p:embeddedFont>
      <p:font typeface="Cambria Math" panose="02040503050406030204" pitchFamily="18" charset="0"/>
      <p:regular r:id="rId99"/>
    </p:embeddedFont>
    <p:embeddedFont>
      <p:font typeface="Comic Sans MS" panose="030F0702030302020204" pitchFamily="66" charset="0"/>
      <p:regular r:id="rId100"/>
      <p:bold r:id="rId101"/>
      <p:italic r:id="rId102"/>
      <p:boldItalic r:id="rId103"/>
    </p:embeddedFont>
    <p:embeddedFont>
      <p:font typeface="Constantia" panose="02030602050306030303" pitchFamily="18" charset="0"/>
      <p:regular r:id="rId104"/>
      <p:bold r:id="rId105"/>
      <p:italic r:id="rId106"/>
      <p:boldItalic r:id="rId107"/>
    </p:embeddedFont>
    <p:embeddedFont>
      <p:font typeface="Droid Sans Mono" panose="020B0609030804020204" pitchFamily="49" charset="0"/>
      <p:regular r:id="rId108"/>
    </p:embeddedFont>
    <p:embeddedFont>
      <p:font typeface="나눔스퀘어_ac" panose="020B0600000101010101" pitchFamily="50" charset="-127"/>
      <p:regular r:id="rId109"/>
    </p:embeddedFont>
    <p:embeddedFont>
      <p:font typeface="맑은 고딕" panose="020B0503020000020004" pitchFamily="50" charset="-127"/>
      <p:regular r:id="rId110"/>
      <p:bold r:id="rId111"/>
    </p:embeddedFont>
    <p:embeddedFont>
      <p:font typeface="배달의민족 도현" panose="020B0600000101010101" pitchFamily="50" charset="-127"/>
      <p:regular r:id="rId1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FF5050"/>
    <a:srgbClr val="E9E4E3"/>
    <a:srgbClr val="000000"/>
    <a:srgbClr val="F92672"/>
    <a:srgbClr val="DED6D4"/>
    <a:srgbClr val="EDE8E7"/>
    <a:srgbClr val="CEC3C0"/>
    <a:srgbClr val="33160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46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24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font" Target="fonts/font20.fntdata"/><Relationship Id="rId16" Type="http://schemas.openxmlformats.org/officeDocument/2006/relationships/slide" Target="slides/slide15.xml"/><Relationship Id="rId107" Type="http://schemas.openxmlformats.org/officeDocument/2006/relationships/font" Target="fonts/font15.fntdata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font" Target="fonts/font10.fntdata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font" Target="fonts/font3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font" Target="fonts/font11.fntdata"/><Relationship Id="rId108" Type="http://schemas.openxmlformats.org/officeDocument/2006/relationships/font" Target="fonts/font16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font" Target="fonts/font14.fntdata"/><Relationship Id="rId114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2.fntdata"/><Relationship Id="rId99" Type="http://schemas.openxmlformats.org/officeDocument/2006/relationships/font" Target="fonts/font7.fntdata"/><Relationship Id="rId10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font" Target="fonts/font17.fntdata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5.fntdata"/><Relationship Id="rId104" Type="http://schemas.openxmlformats.org/officeDocument/2006/relationships/font" Target="fonts/font12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font" Target="fonts/font18.fntdata"/><Relationship Id="rId115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8.fntdata"/><Relationship Id="rId105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.fntdata"/><Relationship Id="rId98" Type="http://schemas.openxmlformats.org/officeDocument/2006/relationships/font" Target="fonts/font6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font" Target="fonts/font19.fntdata"/></Relationships>
</file>

<file path=ppt/media/image1.png>
</file>

<file path=ppt/media/image10.jpeg>
</file>

<file path=ppt/media/image100.gif>
</file>

<file path=ppt/media/image101.gif>
</file>

<file path=ppt/media/image102.gif>
</file>

<file path=ppt/media/image103.gif>
</file>

<file path=ppt/media/image104.gif>
</file>

<file path=ppt/media/image105.gif>
</file>

<file path=ppt/media/image106.png>
</file>

<file path=ppt/media/image107.png>
</file>

<file path=ppt/media/image108.jpeg>
</file>

<file path=ppt/media/image109.png>
</file>

<file path=ppt/media/image11.jpe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eg>
</file>

<file path=ppt/media/image120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jpeg>
</file>

<file path=ppt/media/image5.jpeg>
</file>

<file path=ppt/media/image50.png>
</file>

<file path=ppt/media/image53.png>
</file>

<file path=ppt/media/image54.png>
</file>

<file path=ppt/media/image55.jpeg>
</file>

<file path=ppt/media/image59.png>
</file>

<file path=ppt/media/image6.png>
</file>

<file path=ppt/media/image60.png>
</file>

<file path=ppt/media/image61.png>
</file>

<file path=ppt/media/image62.png>
</file>

<file path=ppt/media/image620.png>
</file>

<file path=ppt/media/image63.png>
</file>

<file path=ppt/media/image630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jpe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jpe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EAD21-E704-4749-9E24-B3DA8C487591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B6DE6-0EFC-4D0D-921E-D0A701D7FE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612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시작하기 전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8893" y="150895"/>
            <a:ext cx="60946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시작하기 전에</a:t>
            </a:r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...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B7DF8A-AB53-47B3-BA4A-B26E6C7E3B5B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DB69CA54-E410-4E2E-B62B-83E2E4AD3442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3C1BDA24-80BA-4A3C-BFC7-AA0DB95D30AD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DFEB056C-7A53-4904-89D1-90477CC82B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82682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실습 도구 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7289" y="150895"/>
            <a:ext cx="61266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실습 도구 소개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92B9925-CB1B-49D2-BB8F-984D06F8119B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2A8C7A6C-ACE6-4C0C-BDBA-B0308556B35E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EFE1905A-3AAD-40A7-87AC-692CC38B6E4B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F074F056-369A-4B2B-B89F-51BF7E2EB0D1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99571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이미지 분류 실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74503" y="150895"/>
            <a:ext cx="59824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05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이미지 분류 실습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F7E2054-B1B3-4BAC-A82B-7509248B0B80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B2189BDA-BE30-4959-8A95-EE2549E51E6A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C5082CD5-2B2B-4278-A601-F9799AAEF38A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8405AFF4-F1C9-49ED-BCD4-DA229EB91018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65567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웹캠을 사용한 포즈 인식 실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8893" y="150895"/>
            <a:ext cx="60946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06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 err="1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웹캠을</a:t>
            </a:r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활용한 포즈 인식 실습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B7DF8A-AB53-47B3-BA4A-B26E6C7E3B5B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DB69CA54-E410-4E2E-B62B-83E2E4AD3442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3C1BDA24-80BA-4A3C-BFC7-AA0DB95D30AD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DFEB056C-7A53-4904-89D1-90477CC82B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905211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강의 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73701" y="150895"/>
            <a:ext cx="59984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07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강의 끝</a:t>
            </a:r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B7DF8A-AB53-47B3-BA4A-B26E6C7E3B5B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DB69CA54-E410-4E2E-B62B-83E2E4AD3442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3C1BDA24-80BA-4A3C-BFC7-AA0DB95D30AD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DFEB056C-7A53-4904-89D1-90477CC82B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35302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826EC22-CBE7-4336-9241-893A69685A4B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E288DFF-B1F4-457F-AFBD-A83FFADF5706}"/>
              </a:ext>
            </a:extLst>
          </p:cNvPr>
          <p:cNvSpPr/>
          <p:nvPr userDrawn="1"/>
        </p:nvSpPr>
        <p:spPr>
          <a:xfrm>
            <a:off x="147475" y="126715"/>
            <a:ext cx="11897050" cy="6521735"/>
          </a:xfrm>
          <a:prstGeom prst="roundRect">
            <a:avLst>
              <a:gd name="adj" fmla="val 3815"/>
            </a:avLst>
          </a:prstGeom>
          <a:solidFill>
            <a:srgbClr val="33160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4E70D3-3B0A-4ED1-8780-26E04B8E151B}"/>
              </a:ext>
            </a:extLst>
          </p:cNvPr>
          <p:cNvSpPr txBox="1"/>
          <p:nvPr userDrawn="1"/>
        </p:nvSpPr>
        <p:spPr>
          <a:xfrm>
            <a:off x="75084" y="6623109"/>
            <a:ext cx="11362078" cy="258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t">
            <a:noAutofit/>
          </a:bodyPr>
          <a:lstStyle/>
          <a:p>
            <a:pPr algn="l" hangingPunct="1"/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Copyright 2022.  The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Catholic University of Korea.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</a:t>
            </a:r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ll rights reserved. </a:t>
            </a:r>
          </a:p>
        </p:txBody>
      </p:sp>
      <p:sp>
        <p:nvSpPr>
          <p:cNvPr id="10" name="육각형 9">
            <a:extLst>
              <a:ext uri="{FF2B5EF4-FFF2-40B4-BE49-F238E27FC236}">
                <a16:creationId xmlns:a16="http://schemas.microsoft.com/office/drawing/2014/main" id="{CB615460-7495-4909-B5B7-BF5CB13D8E90}"/>
              </a:ext>
            </a:extLst>
          </p:cNvPr>
          <p:cNvSpPr/>
          <p:nvPr userDrawn="1"/>
        </p:nvSpPr>
        <p:spPr>
          <a:xfrm rot="16200000" flipH="1">
            <a:off x="8588113" y="-579850"/>
            <a:ext cx="3570513" cy="3075588"/>
          </a:xfrm>
          <a:prstGeom prst="hexagon">
            <a:avLst/>
          </a:prstGeom>
          <a:solidFill>
            <a:srgbClr val="F7E1D1"/>
          </a:solidFill>
          <a:ln w="180975" cap="rnd">
            <a:solidFill>
              <a:srgbClr val="F7E1D1"/>
            </a:solidFill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939DDBA-F108-410C-977F-8409B022F7C2}"/>
              </a:ext>
            </a:extLst>
          </p:cNvPr>
          <p:cNvCxnSpPr>
            <a:cxnSpLocks/>
          </p:cNvCxnSpPr>
          <p:nvPr userDrawn="1"/>
        </p:nvCxnSpPr>
        <p:spPr>
          <a:xfrm>
            <a:off x="563842" y="3291959"/>
            <a:ext cx="65464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3644E7A-22EB-4E3F-9F3B-BF467B964D1B}"/>
              </a:ext>
            </a:extLst>
          </p:cNvPr>
          <p:cNvGrpSpPr/>
          <p:nvPr userDrawn="1"/>
        </p:nvGrpSpPr>
        <p:grpSpPr>
          <a:xfrm>
            <a:off x="708823" y="2442894"/>
            <a:ext cx="435836" cy="108000"/>
            <a:chOff x="766726" y="3633898"/>
            <a:chExt cx="435836" cy="10800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927497D-3D9F-43D7-82D5-13B297D93BFB}"/>
                </a:ext>
              </a:extLst>
            </p:cNvPr>
            <p:cNvSpPr/>
            <p:nvPr/>
          </p:nvSpPr>
          <p:spPr>
            <a:xfrm>
              <a:off x="766726" y="3633898"/>
              <a:ext cx="108000" cy="108000"/>
            </a:xfrm>
            <a:prstGeom prst="ellipse">
              <a:avLst/>
            </a:prstGeom>
            <a:solidFill>
              <a:srgbClr val="7735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6EE43E24-CF6A-4890-B8E7-7590120E3521}"/>
                </a:ext>
              </a:extLst>
            </p:cNvPr>
            <p:cNvSpPr/>
            <p:nvPr/>
          </p:nvSpPr>
          <p:spPr>
            <a:xfrm>
              <a:off x="930873" y="3633898"/>
              <a:ext cx="108000" cy="108000"/>
            </a:xfrm>
            <a:prstGeom prst="ellipse">
              <a:avLst/>
            </a:prstGeom>
            <a:solidFill>
              <a:srgbClr val="F47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066E425-2CBE-4127-9670-1594DF3471D8}"/>
                </a:ext>
              </a:extLst>
            </p:cNvPr>
            <p:cNvSpPr/>
            <p:nvPr/>
          </p:nvSpPr>
          <p:spPr>
            <a:xfrm>
              <a:off x="1094562" y="3633898"/>
              <a:ext cx="108000" cy="108000"/>
            </a:xfrm>
            <a:prstGeom prst="ellipse">
              <a:avLst/>
            </a:prstGeom>
            <a:solidFill>
              <a:srgbClr val="F28C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1028" name="Picture 4" descr="가톨릭대학교 로고 PNG JPG PSD 다운로드">
            <a:extLst>
              <a:ext uri="{FF2B5EF4-FFF2-40B4-BE49-F238E27FC236}">
                <a16:creationId xmlns:a16="http://schemas.microsoft.com/office/drawing/2014/main" id="{99D85A08-0AC4-4234-B221-10298E80D1F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8995" y="444184"/>
            <a:ext cx="1428748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2759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A28014C-B6AA-47F5-B6F9-2D5D3B99CE0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dirty="0">
              <a:sym typeface="Apple SD 산돌고딕 Neo 옅은체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EFE0276-244D-43BC-92FD-CC2703FDAFCC}"/>
              </a:ext>
            </a:extLst>
          </p:cNvPr>
          <p:cNvCxnSpPr>
            <a:cxnSpLocks/>
          </p:cNvCxnSpPr>
          <p:nvPr userDrawn="1"/>
        </p:nvCxnSpPr>
        <p:spPr>
          <a:xfrm>
            <a:off x="925792" y="3603109"/>
            <a:ext cx="65464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3915A56-30EE-44A7-B8FB-ABC354C01866}"/>
              </a:ext>
            </a:extLst>
          </p:cNvPr>
          <p:cNvSpPr/>
          <p:nvPr userDrawn="1"/>
        </p:nvSpPr>
        <p:spPr>
          <a:xfrm flipV="1">
            <a:off x="925820" y="3894471"/>
            <a:ext cx="10130341" cy="819868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ACAA15F-F58C-4CBF-9DC0-9855CDC52502}"/>
              </a:ext>
            </a:extLst>
          </p:cNvPr>
          <p:cNvGrpSpPr/>
          <p:nvPr userDrawn="1"/>
        </p:nvGrpSpPr>
        <p:grpSpPr>
          <a:xfrm>
            <a:off x="925792" y="2774625"/>
            <a:ext cx="435836" cy="108000"/>
            <a:chOff x="1387617" y="2538869"/>
            <a:chExt cx="435836" cy="10800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E3070B6-99F8-4993-9353-AA5CA31B1F48}"/>
                </a:ext>
              </a:extLst>
            </p:cNvPr>
            <p:cNvSpPr/>
            <p:nvPr/>
          </p:nvSpPr>
          <p:spPr>
            <a:xfrm>
              <a:off x="1387617" y="2538869"/>
              <a:ext cx="108000" cy="108000"/>
            </a:xfrm>
            <a:prstGeom prst="ellipse">
              <a:avLst/>
            </a:prstGeom>
            <a:solidFill>
              <a:srgbClr val="7735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BEB1B7A-5865-4E76-8EAA-DB937819AB96}"/>
                </a:ext>
              </a:extLst>
            </p:cNvPr>
            <p:cNvSpPr/>
            <p:nvPr/>
          </p:nvSpPr>
          <p:spPr>
            <a:xfrm>
              <a:off x="1551764" y="2538869"/>
              <a:ext cx="108000" cy="108000"/>
            </a:xfrm>
            <a:prstGeom prst="ellipse">
              <a:avLst/>
            </a:prstGeom>
            <a:solidFill>
              <a:srgbClr val="F47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1B76E4E-136F-477A-AA29-C43E5CF53EFB}"/>
                </a:ext>
              </a:extLst>
            </p:cNvPr>
            <p:cNvSpPr/>
            <p:nvPr/>
          </p:nvSpPr>
          <p:spPr>
            <a:xfrm>
              <a:off x="1715453" y="2538869"/>
              <a:ext cx="108000" cy="108000"/>
            </a:xfrm>
            <a:prstGeom prst="ellipse">
              <a:avLst/>
            </a:prstGeom>
            <a:solidFill>
              <a:srgbClr val="F28C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육각형 13">
            <a:extLst>
              <a:ext uri="{FF2B5EF4-FFF2-40B4-BE49-F238E27FC236}">
                <a16:creationId xmlns:a16="http://schemas.microsoft.com/office/drawing/2014/main" id="{0F4E7AEE-48E8-4D32-BA1F-8DC9E2BD68A1}"/>
              </a:ext>
            </a:extLst>
          </p:cNvPr>
          <p:cNvSpPr/>
          <p:nvPr userDrawn="1"/>
        </p:nvSpPr>
        <p:spPr>
          <a:xfrm rot="16200000" flipH="1">
            <a:off x="8588113" y="-579850"/>
            <a:ext cx="3570513" cy="3075588"/>
          </a:xfrm>
          <a:prstGeom prst="hexagon">
            <a:avLst/>
          </a:prstGeom>
          <a:solidFill>
            <a:srgbClr val="E9E4E3"/>
          </a:solidFill>
          <a:ln w="180975" cap="rnd">
            <a:solidFill>
              <a:srgbClr val="E9E4E3"/>
            </a:solidFill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FBD4FF-4165-45CD-A4F1-A4082E6C5FDE}"/>
              </a:ext>
            </a:extLst>
          </p:cNvPr>
          <p:cNvSpPr txBox="1"/>
          <p:nvPr userDrawn="1"/>
        </p:nvSpPr>
        <p:spPr>
          <a:xfrm>
            <a:off x="49683" y="6597707"/>
            <a:ext cx="9507017" cy="258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t">
            <a:noAutofit/>
          </a:bodyPr>
          <a:lstStyle/>
          <a:p>
            <a:pPr algn="l" hangingPunct="1"/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Copyright 2022.  The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Catholic University of Korea.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</a:t>
            </a:r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ll rights reserved. </a:t>
            </a:r>
          </a:p>
        </p:txBody>
      </p:sp>
      <p:pic>
        <p:nvPicPr>
          <p:cNvPr id="18" name="Picture 4" descr="가톨릭대학교 로고 PNG JPG PSD 다운로드">
            <a:extLst>
              <a:ext uri="{FF2B5EF4-FFF2-40B4-BE49-F238E27FC236}">
                <a16:creationId xmlns:a16="http://schemas.microsoft.com/office/drawing/2014/main" id="{53C10793-D698-4296-96FB-8716B7F49D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8995" y="444184"/>
            <a:ext cx="1428748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7086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38722C5-0152-4890-9854-60CDBDF9582B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7CB857D-7882-44EC-8B90-365146442F52}"/>
              </a:ext>
            </a:extLst>
          </p:cNvPr>
          <p:cNvSpPr/>
          <p:nvPr userDrawn="1"/>
        </p:nvSpPr>
        <p:spPr>
          <a:xfrm>
            <a:off x="-385531" y="180007"/>
            <a:ext cx="4161757" cy="6472871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AA4677-F573-4943-A859-B167428CDEEA}"/>
              </a:ext>
            </a:extLst>
          </p:cNvPr>
          <p:cNvSpPr txBox="1"/>
          <p:nvPr userDrawn="1"/>
        </p:nvSpPr>
        <p:spPr>
          <a:xfrm>
            <a:off x="440529" y="652250"/>
            <a:ext cx="3256614" cy="7357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o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 </a:t>
            </a:r>
            <a:endParaRPr kumimoji="0" lang="ko-Kore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331608"/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56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7E7FCDA-580F-4E5D-9B15-4AFFF51E579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ECA79844-7B49-4FFE-AB15-E00E2997873D}"/>
              </a:ext>
            </a:extLst>
          </p:cNvPr>
          <p:cNvSpPr/>
          <p:nvPr userDrawn="1"/>
        </p:nvSpPr>
        <p:spPr>
          <a:xfrm>
            <a:off x="153619" y="2176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3FD2681-C722-43E6-AAA4-137A0E53A252}"/>
              </a:ext>
            </a:extLst>
          </p:cNvPr>
          <p:cNvSpPr/>
          <p:nvPr userDrawn="1"/>
        </p:nvSpPr>
        <p:spPr>
          <a:xfrm>
            <a:off x="131673" y="8760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9C7492C-B1D2-4CA6-B39F-AF19D1EE2C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305354"/>
            <a:ext cx="441960" cy="5119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925484A-C52C-4DB0-9013-5B423A28B7D1}"/>
              </a:ext>
            </a:extLst>
          </p:cNvPr>
          <p:cNvSpPr txBox="1"/>
          <p:nvPr userDrawn="1"/>
        </p:nvSpPr>
        <p:spPr>
          <a:xfrm>
            <a:off x="2298163" y="27127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lvl="0" algn="ctr"/>
            <a:r>
              <a:rPr lang="en-US" altLang="ko-Kore-KR" sz="2800" b="1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Contents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cxnSp>
        <p:nvCxnSpPr>
          <p:cNvPr id="13" name="직선 연결선[R] 10">
            <a:extLst>
              <a:ext uri="{FF2B5EF4-FFF2-40B4-BE49-F238E27FC236}">
                <a16:creationId xmlns:a16="http://schemas.microsoft.com/office/drawing/2014/main" id="{28AB99A7-5C1E-493D-B434-D0496787EBAA}"/>
              </a:ext>
            </a:extLst>
          </p:cNvPr>
          <p:cNvCxnSpPr>
            <a:cxnSpLocks/>
          </p:cNvCxnSpPr>
          <p:nvPr userDrawn="1"/>
        </p:nvCxnSpPr>
        <p:spPr>
          <a:xfrm>
            <a:off x="3619412" y="782860"/>
            <a:ext cx="5027876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270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강사 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9693" y="150895"/>
            <a:ext cx="60786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강사 소개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B475B9B-0AE5-495A-A569-CBA73971FAC1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5EE6D6DC-EB8C-462C-809D-030EB2521456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A36B1C4B-E6EC-4FCF-81A5-ECEE70416224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0B2B44EE-4675-4D03-AA0E-2152252DF9C4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99705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인공지능의 정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309768" y="150895"/>
            <a:ext cx="52771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인공지능의 정의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F528813-B3EC-4A79-9999-6DD8E2F735F9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062053FC-C2BD-4209-A897-61ABBD2D18DA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E997D536-1BCA-4109-894E-47518174EE25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4837C219-99B4-4994-A739-56842E7BFE88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35309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인공지능의 역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81716" y="150895"/>
            <a:ext cx="58381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인공지능의 역사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D685612-152A-433C-949A-AA5295882506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4655C8DE-8588-4D71-B2CF-6B22791F1A42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0FFDE03C-0B9D-4241-A15B-719C62EA12C3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A065436A-EC57-46B1-9844-7CB9BDFE5291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50775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인공지능의 작동 원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78510" y="150895"/>
            <a:ext cx="59022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인공지능의 작동 원리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2E9F103-8B70-4821-9E4C-D27A23B965FA}"/>
              </a:ext>
            </a:extLst>
          </p:cNvPr>
          <p:cNvGrpSpPr/>
          <p:nvPr userDrawn="1"/>
        </p:nvGrpSpPr>
        <p:grpSpPr>
          <a:xfrm>
            <a:off x="11275844" y="681220"/>
            <a:ext cx="671587" cy="678537"/>
            <a:chOff x="11275844" y="681220"/>
            <a:chExt cx="671587" cy="678537"/>
          </a:xfrm>
        </p:grpSpPr>
        <p:sp>
          <p:nvSpPr>
            <p:cNvPr id="17" name="사각형: 둥근 모서리 11">
              <a:extLst>
                <a:ext uri="{FF2B5EF4-FFF2-40B4-BE49-F238E27FC236}">
                  <a16:creationId xmlns:a16="http://schemas.microsoft.com/office/drawing/2014/main" id="{72384DB1-2C90-4116-AF01-EC2AFDD09EFC}"/>
                </a:ext>
              </a:extLst>
            </p:cNvPr>
            <p:cNvSpPr/>
            <p:nvPr userDrawn="1"/>
          </p:nvSpPr>
          <p:spPr>
            <a:xfrm>
              <a:off x="11275844" y="681220"/>
              <a:ext cx="671587" cy="678537"/>
            </a:xfrm>
            <a:prstGeom prst="flowChartOffpageConnector">
              <a:avLst/>
            </a:prstGeom>
            <a:solidFill>
              <a:srgbClr val="41599E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사각형: 둥근 모서리 11">
              <a:extLst>
                <a:ext uri="{FF2B5EF4-FFF2-40B4-BE49-F238E27FC236}">
                  <a16:creationId xmlns:a16="http://schemas.microsoft.com/office/drawing/2014/main" id="{6057F74E-1728-43DF-9C6E-C68D2432C480}"/>
                </a:ext>
              </a:extLst>
            </p:cNvPr>
            <p:cNvSpPr/>
            <p:nvPr userDrawn="1"/>
          </p:nvSpPr>
          <p:spPr>
            <a:xfrm>
              <a:off x="11293199" y="681220"/>
              <a:ext cx="632287" cy="648815"/>
            </a:xfrm>
            <a:prstGeom prst="flowChartOffpageConnector">
              <a:avLst/>
            </a:prstGeom>
            <a:solidFill>
              <a:schemeClr val="bg1"/>
            </a:solidFill>
            <a:ln>
              <a:solidFill>
                <a:srgbClr val="41599E"/>
              </a:solidFill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Picture 4" descr="가톨릭대학교 로고 PNG JPG PSD 다운로드">
              <a:extLst>
                <a:ext uri="{FF2B5EF4-FFF2-40B4-BE49-F238E27FC236}">
                  <a16:creationId xmlns:a16="http://schemas.microsoft.com/office/drawing/2014/main" id="{A642FF70-96DF-49FB-B3B1-E5DE929608B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54901" y="715229"/>
              <a:ext cx="508882" cy="5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09908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43061-3111-469A-9ED3-7048A69C4DBE}" type="datetime1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40D06-49F2-4D5F-BE5A-4D36BC1CD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70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89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91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eJiW_oim1EgxfyVFclAaThVcBjDoVFhtfLtbdDXix3o2AAtg/viewform" TargetMode="External"/><Relationship Id="rId2" Type="http://schemas.openxmlformats.org/officeDocument/2006/relationships/hyperlink" Target="https://docs.google.com/forms/d/e/1FAIpQLScfKMY9l-jUEH7hVetnHzbrjBDs5pLOh9ao2gN7sDPKlv0mWQ/viewform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zrr.kr/5Igc" TargetMode="External"/><Relationship Id="rId4" Type="http://schemas.openxmlformats.org/officeDocument/2006/relationships/hyperlink" Target="https://deepnhigh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eg"/><Relationship Id="rId11" Type="http://schemas.openxmlformats.org/officeDocument/2006/relationships/image" Target="../media/image26.png"/><Relationship Id="rId5" Type="http://schemas.openxmlformats.org/officeDocument/2006/relationships/image" Target="../media/image20.jpeg"/><Relationship Id="rId10" Type="http://schemas.openxmlformats.org/officeDocument/2006/relationships/image" Target="../media/image25.pn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e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5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8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30.png"/><Relationship Id="rId5" Type="http://schemas.openxmlformats.org/officeDocument/2006/relationships/image" Target="../media/image620.png"/><Relationship Id="rId4" Type="http://schemas.openxmlformats.org/officeDocument/2006/relationships/image" Target="../media/image62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9.jpeg"/><Relationship Id="rId7" Type="http://schemas.openxmlformats.org/officeDocument/2006/relationships/image" Target="../media/image22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jpeg"/><Relationship Id="rId5" Type="http://schemas.openxmlformats.org/officeDocument/2006/relationships/image" Target="../media/image17.jpeg"/><Relationship Id="rId4" Type="http://schemas.openxmlformats.org/officeDocument/2006/relationships/image" Target="../media/image20.jpeg"/><Relationship Id="rId9" Type="http://schemas.openxmlformats.org/officeDocument/2006/relationships/image" Target="../media/image24.jpe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e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0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7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1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kriz/cifar.html" TargetMode="External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11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gif"/><Relationship Id="rId3" Type="http://schemas.openxmlformats.org/officeDocument/2006/relationships/image" Target="../media/image100.gif"/><Relationship Id="rId7" Type="http://schemas.openxmlformats.org/officeDocument/2006/relationships/image" Target="../media/image104.gif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3.gif"/><Relationship Id="rId5" Type="http://schemas.openxmlformats.org/officeDocument/2006/relationships/image" Target="../media/image102.gif"/><Relationship Id="rId4" Type="http://schemas.openxmlformats.org/officeDocument/2006/relationships/image" Target="../media/image101.gi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jpeg"/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hyperlink" Target="https://www.anaconda.com/" TargetMode="Externa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1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1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1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1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1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1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1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1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forms/d/e/1FAIpQLScfKMY9l-jUEH7hVetnHzbrjBDs5pLOh9ao2gN7sDPKlv0mWQ/viewform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2869019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다음 양식을 작성해 주세요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2871780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8D9D31C-F9ED-42FA-A44E-AE20A540969C}"/>
              </a:ext>
            </a:extLst>
          </p:cNvPr>
          <p:cNvSpPr txBox="1"/>
          <p:nvPr/>
        </p:nvSpPr>
        <p:spPr>
          <a:xfrm>
            <a:off x="1855859" y="3779293"/>
            <a:ext cx="3331437" cy="1966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 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온라인 출석부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3"/>
              </a:rPr>
              <a:t>2. 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3"/>
              </a:rPr>
              <a:t>학생용 사전 설문지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4"/>
              </a:rPr>
              <a:t>3.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4"/>
              </a:rPr>
              <a:t> </a:t>
            </a:r>
            <a:r>
              <a:rPr lang="ko-KR" altLang="en-US" sz="24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4"/>
              </a:rPr>
              <a:t>딥앤하이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4"/>
              </a:rPr>
              <a:t> 가입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E0F4E1-B23C-4509-BC3A-B1BC1150AC78}"/>
              </a:ext>
            </a:extLst>
          </p:cNvPr>
          <p:cNvSpPr txBox="1"/>
          <p:nvPr/>
        </p:nvSpPr>
        <p:spPr>
          <a:xfrm>
            <a:off x="1766129" y="1342721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다음 사이트에서 강의자료를 다운받아 주세요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2426333-8C26-4B7A-80F7-4F6AD3F33833}"/>
              </a:ext>
            </a:extLst>
          </p:cNvPr>
          <p:cNvGrpSpPr/>
          <p:nvPr/>
        </p:nvGrpSpPr>
        <p:grpSpPr>
          <a:xfrm>
            <a:off x="1189916" y="1345482"/>
            <a:ext cx="414168" cy="414167"/>
            <a:chOff x="686524" y="1612900"/>
            <a:chExt cx="836751" cy="836751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55CA5063-E8E8-4E89-92A2-346FE20B806E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09DD908B-C7D1-4C4B-B1DA-AFDD0A277CF1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FCD48F0-77E3-4A0B-B79D-8E1E4EF3C6B3}"/>
              </a:ext>
            </a:extLst>
          </p:cNvPr>
          <p:cNvSpPr txBox="1"/>
          <p:nvPr/>
        </p:nvSpPr>
        <p:spPr>
          <a:xfrm>
            <a:off x="1855859" y="2008216"/>
            <a:ext cx="7289174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5"/>
              </a:rPr>
              <a:t>https://</a:t>
            </a:r>
            <a:r>
              <a:rPr lang="en-US" altLang="ko-KR" sz="24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5"/>
              </a:rPr>
              <a:t>zrr.kr</a:t>
            </a:r>
            <a:r>
              <a:rPr lang="en-US" altLang="ko-KR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5"/>
              </a:rPr>
              <a:t>/</a:t>
            </a:r>
            <a:r>
              <a:rPr lang="en-US" altLang="ko-KR" sz="24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5"/>
              </a:rPr>
              <a:t>5Igc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618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(Data Science)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10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71F70AB-E328-4478-A999-C11D058B7CAE}"/>
              </a:ext>
            </a:extLst>
          </p:cNvPr>
          <p:cNvGrpSpPr/>
          <p:nvPr/>
        </p:nvGrpSpPr>
        <p:grpSpPr>
          <a:xfrm>
            <a:off x="2348640" y="2063550"/>
            <a:ext cx="7494720" cy="3404952"/>
            <a:chOff x="2117455" y="1809550"/>
            <a:chExt cx="7494720" cy="3404952"/>
          </a:xfrm>
        </p:grpSpPr>
        <p:pic>
          <p:nvPicPr>
            <p:cNvPr id="25" name="Picture 2" descr="unstructured dataì ëí ì´ë¯¸ì§ ê²ìê²°ê³¼">
              <a:extLst>
                <a:ext uri="{FF2B5EF4-FFF2-40B4-BE49-F238E27FC236}">
                  <a16:creationId xmlns:a16="http://schemas.microsoft.com/office/drawing/2014/main" id="{600F92F7-060A-4AD6-8732-4F4259C4919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48" r="50204"/>
            <a:stretch/>
          </p:blipFill>
          <p:spPr bwMode="auto">
            <a:xfrm>
              <a:off x="2144121" y="1809550"/>
              <a:ext cx="1463835" cy="181930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3A8EA0F-879A-432C-B39B-2463D792A6CF}"/>
                </a:ext>
              </a:extLst>
            </p:cNvPr>
            <p:cNvSpPr txBox="1"/>
            <p:nvPr/>
          </p:nvSpPr>
          <p:spPr>
            <a:xfrm>
              <a:off x="2117455" y="4046243"/>
              <a:ext cx="2932221" cy="11470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정형 데이터</a:t>
              </a:r>
              <a:endPara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(Structured Data)]</a:t>
              </a:r>
              <a:endPara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8D725287-EBDA-4581-8A97-D27D6E250DAE}"/>
                </a:ext>
              </a:extLst>
            </p:cNvPr>
            <p:cNvGrpSpPr/>
            <p:nvPr/>
          </p:nvGrpSpPr>
          <p:grpSpPr>
            <a:xfrm>
              <a:off x="3743050" y="1931476"/>
              <a:ext cx="4451840" cy="1636066"/>
              <a:chOff x="7097619" y="3937333"/>
              <a:chExt cx="8705416" cy="3199270"/>
            </a:xfrm>
          </p:grpSpPr>
          <p:pic>
            <p:nvPicPr>
              <p:cNvPr id="31" name="Picture 2" descr="structured dataì ëí ì´ë¯¸ì§ ê²ìê²°ê³¼">
                <a:extLst>
                  <a:ext uri="{FF2B5EF4-FFF2-40B4-BE49-F238E27FC236}">
                    <a16:creationId xmlns:a16="http://schemas.microsoft.com/office/drawing/2014/main" id="{60012585-0FD8-4C8F-A199-9A2F1CB9BE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101" r="35770"/>
              <a:stretch/>
            </p:blipFill>
            <p:spPr bwMode="auto">
              <a:xfrm>
                <a:off x="10349880" y="3993353"/>
                <a:ext cx="2520280" cy="3143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structured dataì ëí ì´ë¯¸ì§ ê²ìê²°ê³¼">
                <a:extLst>
                  <a:ext uri="{FF2B5EF4-FFF2-40B4-BE49-F238E27FC236}">
                    <a16:creationId xmlns:a16="http://schemas.microsoft.com/office/drawing/2014/main" id="{0718D0CA-BBF3-49E8-AA8D-949F55AEAD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4926"/>
              <a:stretch/>
            </p:blipFill>
            <p:spPr bwMode="auto">
              <a:xfrm>
                <a:off x="7097619" y="3993353"/>
                <a:ext cx="2839666" cy="3143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2" descr="structured dataì ëí ì´ë¯¸ì§ ê²ìê²°ê³¼">
                <a:extLst>
                  <a:ext uri="{FF2B5EF4-FFF2-40B4-BE49-F238E27FC236}">
                    <a16:creationId xmlns:a16="http://schemas.microsoft.com/office/drawing/2014/main" id="{9C6077B5-E237-4EB3-8FB1-F29B82FA0EB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8871"/>
              <a:stretch/>
            </p:blipFill>
            <p:spPr bwMode="auto">
              <a:xfrm>
                <a:off x="13282755" y="3937333"/>
                <a:ext cx="2520280" cy="3143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8" name="Picture 2" descr="unstructured dataì ëí ì´ë¯¸ì§ ê²ìê²°ê³¼">
              <a:extLst>
                <a:ext uri="{FF2B5EF4-FFF2-40B4-BE49-F238E27FC236}">
                  <a16:creationId xmlns:a16="http://schemas.microsoft.com/office/drawing/2014/main" id="{65B5D9E3-4B68-4865-ACAF-7ACFEBB159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95" r="6072"/>
            <a:stretch/>
          </p:blipFill>
          <p:spPr bwMode="auto">
            <a:xfrm>
              <a:off x="8329984" y="1809550"/>
              <a:ext cx="1282191" cy="181930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56666F3A-7C33-4ACC-B54F-5A79F394D7C2}"/>
                </a:ext>
              </a:extLst>
            </p:cNvPr>
            <p:cNvCxnSpPr>
              <a:cxnSpLocks/>
            </p:cNvCxnSpPr>
            <p:nvPr/>
          </p:nvCxnSpPr>
          <p:spPr>
            <a:xfrm>
              <a:off x="2333199" y="3945585"/>
              <a:ext cx="7158902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headEnd type="stealth" w="lg" len="lg"/>
              <a:tailEnd type="stealth" w="lg" len="lg"/>
            </a:ln>
            <a:effectLst/>
          </p:spPr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D1D173B-4542-43E6-BFC9-27824A0CCBC0}"/>
                </a:ext>
              </a:extLst>
            </p:cNvPr>
            <p:cNvSpPr txBox="1"/>
            <p:nvPr/>
          </p:nvSpPr>
          <p:spPr>
            <a:xfrm>
              <a:off x="6381346" y="4067457"/>
              <a:ext cx="3230829" cy="11470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비정형 데이터 </a:t>
              </a: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(Unstructured Data)]</a:t>
              </a:r>
              <a:endPara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1840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44A97BF7-BD4E-45BD-B962-07218C335275}"/>
              </a:ext>
            </a:extLst>
          </p:cNvPr>
          <p:cNvSpPr/>
          <p:nvPr/>
        </p:nvSpPr>
        <p:spPr>
          <a:xfrm>
            <a:off x="3462682" y="1843269"/>
            <a:ext cx="5266636" cy="4311330"/>
          </a:xfrm>
          <a:prstGeom prst="roundRect">
            <a:avLst>
              <a:gd name="adj" fmla="val 4209"/>
            </a:avLst>
          </a:prstGeom>
          <a:solidFill>
            <a:srgbClr val="FFFFFF"/>
          </a:solidFill>
          <a:ln w="22225" cap="flat" cmpd="sng" algn="ctr">
            <a:solidFill>
              <a:srgbClr val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0179DEA8-C787-42C9-B7E0-760950B8F419}"/>
              </a:ext>
            </a:extLst>
          </p:cNvPr>
          <p:cNvSpPr/>
          <p:nvPr/>
        </p:nvSpPr>
        <p:spPr>
          <a:xfrm>
            <a:off x="4531019" y="2542864"/>
            <a:ext cx="3385935" cy="3385935"/>
          </a:xfrm>
          <a:prstGeom prst="ellipse">
            <a:avLst/>
          </a:prstGeom>
          <a:solidFill>
            <a:srgbClr val="003366">
              <a:lumMod val="20000"/>
              <a:lumOff val="80000"/>
            </a:srgbClr>
          </a:solidFill>
          <a:ln w="22225" cap="flat" cmpd="sng" algn="ctr">
            <a:solidFill>
              <a:srgbClr val="003366">
                <a:lumMod val="7500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2ABD69A-13A2-42D9-809F-0EFF1BAB9A81}"/>
              </a:ext>
            </a:extLst>
          </p:cNvPr>
          <p:cNvSpPr/>
          <p:nvPr/>
        </p:nvSpPr>
        <p:spPr>
          <a:xfrm>
            <a:off x="4977745" y="1975953"/>
            <a:ext cx="22365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Data Science</a:t>
            </a:r>
            <a:endParaRPr kumimoji="0" lang="ko-KR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B9D5A95-494D-41BC-B5FE-20C014E1D47E}"/>
              </a:ext>
            </a:extLst>
          </p:cNvPr>
          <p:cNvSpPr/>
          <p:nvPr/>
        </p:nvSpPr>
        <p:spPr>
          <a:xfrm>
            <a:off x="5059244" y="2772505"/>
            <a:ext cx="232948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Field of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Artificial Intelligence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122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12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(Artificial Intelligence)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12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Google Shape;215;p33">
            <a:extLst>
              <a:ext uri="{FF2B5EF4-FFF2-40B4-BE49-F238E27FC236}">
                <a16:creationId xmlns:a16="http://schemas.microsoft.com/office/drawing/2014/main" id="{876FF118-8E83-4BA3-94D7-AE040912C14C}"/>
              </a:ext>
            </a:extLst>
          </p:cNvPr>
          <p:cNvSpPr/>
          <p:nvPr/>
        </p:nvSpPr>
        <p:spPr>
          <a:xfrm>
            <a:off x="1797631" y="1748445"/>
            <a:ext cx="9219620" cy="1617055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979D3"/>
              </a:buClr>
              <a:buSzPct val="80000"/>
              <a:buFontTx/>
              <a:buNone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사람의 지적 행동을 따라 할 수 있는 능력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을 </a:t>
            </a:r>
            <a:r>
              <a:rPr lang="ko-KR" altLang="en-US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인공적으로 구현한 컴퓨터 프로그램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또는 이를 포함한 컴퓨터 시스템</a:t>
            </a:r>
          </a:p>
          <a:p>
            <a:pPr marL="0" marR="0" lvl="0" indent="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979D3"/>
              </a:buClr>
              <a:buSzPct val="80000"/>
              <a:buFontTx/>
              <a:buNone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학습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추론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인식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계획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자연어처리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지각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개체 조작 능력 문제 등을 다룸</a:t>
            </a:r>
          </a:p>
        </p:txBody>
      </p:sp>
      <p:pic>
        <p:nvPicPr>
          <p:cNvPr id="13" name="Picture 2" descr="ai definition learning recognition nlpì ëí ì´ë¯¸ì§ ê²ìê²°ê³¼">
            <a:extLst>
              <a:ext uri="{FF2B5EF4-FFF2-40B4-BE49-F238E27FC236}">
                <a16:creationId xmlns:a16="http://schemas.microsoft.com/office/drawing/2014/main" id="{F8252B20-BE64-406C-B427-2304D2748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0482" y="3581834"/>
            <a:ext cx="4971036" cy="256723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929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(Artificial Intelligence)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13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8F6E233A-B09F-4CD7-9795-C5372F3191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3" t="17584"/>
          <a:stretch/>
        </p:blipFill>
        <p:spPr bwMode="auto">
          <a:xfrm>
            <a:off x="2343030" y="3454234"/>
            <a:ext cx="2154004" cy="24848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Opinion: This is what happens when Skynet from &amp;#39;Terminator&amp;#39; takes over the  stock market - MarketWatch">
            <a:extLst>
              <a:ext uri="{FF2B5EF4-FFF2-40B4-BE49-F238E27FC236}">
                <a16:creationId xmlns:a16="http://schemas.microsoft.com/office/drawing/2014/main" id="{994F1427-A486-4D8F-AF33-18DAF5094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2586" y="3803048"/>
            <a:ext cx="3215919" cy="180773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8">
            <a:extLst>
              <a:ext uri="{FF2B5EF4-FFF2-40B4-BE49-F238E27FC236}">
                <a16:creationId xmlns:a16="http://schemas.microsoft.com/office/drawing/2014/main" id="{709A55C9-7ECC-4DD9-83A4-8FCB47602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213" y="3400546"/>
            <a:ext cx="1675206" cy="254631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760A33A-6FD7-4474-8032-9C1BD6894A86}"/>
              </a:ext>
            </a:extLst>
          </p:cNvPr>
          <p:cNvSpPr txBox="1"/>
          <p:nvPr/>
        </p:nvSpPr>
        <p:spPr>
          <a:xfrm>
            <a:off x="1766129" y="1864251"/>
            <a:ext cx="3307805" cy="12529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약인공지능</a:t>
            </a:r>
            <a:endParaRPr lang="en-US" altLang="ko-KR" sz="24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lnSpc>
                <a:spcPct val="12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(Weak Artificial</a:t>
            </a:r>
          </a:p>
          <a:p>
            <a:pPr algn="ctr" defTabSz="914400">
              <a:lnSpc>
                <a:spcPct val="12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Intelligence)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F00786-31A3-4B4C-B824-0DEC73EB3C53}"/>
              </a:ext>
            </a:extLst>
          </p:cNvPr>
          <p:cNvSpPr txBox="1"/>
          <p:nvPr/>
        </p:nvSpPr>
        <p:spPr>
          <a:xfrm>
            <a:off x="4749595" y="1864251"/>
            <a:ext cx="3266442" cy="740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강인공지능</a:t>
            </a:r>
            <a:endParaRPr lang="en-US" altLang="ko-KR" sz="24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lnSpc>
                <a:spcPct val="12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(Strong Artificial Intelligence)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B5F06D-2E5D-44AF-9621-CA8301809DBC}"/>
              </a:ext>
            </a:extLst>
          </p:cNvPr>
          <p:cNvSpPr txBox="1"/>
          <p:nvPr/>
        </p:nvSpPr>
        <p:spPr>
          <a:xfrm>
            <a:off x="7686643" y="1864251"/>
            <a:ext cx="3307805" cy="740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초인공지능</a:t>
            </a:r>
            <a:endParaRPr lang="en-US" altLang="ko-KR" sz="24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lnSpc>
                <a:spcPct val="12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(Artificial Super Intelligence)</a:t>
            </a:r>
          </a:p>
        </p:txBody>
      </p:sp>
    </p:spTree>
    <p:extLst>
      <p:ext uri="{BB962C8B-B14F-4D97-AF65-F5344CB8AC3E}">
        <p14:creationId xmlns:p14="http://schemas.microsoft.com/office/powerpoint/2010/main" val="3688072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약인공지능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(Weak Artificial Intelligence)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14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9164E499-6315-4F0B-AD4C-EDBBEB0596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66" t="17584"/>
          <a:stretch/>
        </p:blipFill>
        <p:spPr bwMode="auto">
          <a:xfrm>
            <a:off x="1639025" y="2988892"/>
            <a:ext cx="4576739" cy="25382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02BA82E-1F83-4122-B27B-84A557A41294}"/>
              </a:ext>
            </a:extLst>
          </p:cNvPr>
          <p:cNvSpPr txBox="1"/>
          <p:nvPr/>
        </p:nvSpPr>
        <p:spPr>
          <a:xfrm>
            <a:off x="1263650" y="2206088"/>
            <a:ext cx="3058319" cy="737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AI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는 인간을 멸망시킬 </a:t>
            </a:r>
            <a:r>
              <a:rPr lang="ko-KR" altLang="en-US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거에요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</a:p>
          <a:p>
            <a:pPr algn="ctr" defTabSz="914400">
              <a:lnSpc>
                <a:spcPct val="120000"/>
              </a:lnSpc>
            </a:pP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심판의 날이 얼마 안 남았다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0367D8-A1A5-4EF7-8FCE-CC6F3D7FF74C}"/>
              </a:ext>
            </a:extLst>
          </p:cNvPr>
          <p:cNvSpPr txBox="1"/>
          <p:nvPr/>
        </p:nvSpPr>
        <p:spPr>
          <a:xfrm>
            <a:off x="3973958" y="2372287"/>
            <a:ext cx="2238085" cy="405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실제 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7F8F0A-5254-4EEB-AD8D-17A610952084}"/>
              </a:ext>
            </a:extLst>
          </p:cNvPr>
          <p:cNvSpPr txBox="1"/>
          <p:nvPr/>
        </p:nvSpPr>
        <p:spPr>
          <a:xfrm>
            <a:off x="6728842" y="2721782"/>
            <a:ext cx="5000261" cy="2129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자의식이 없는 인공지능</a:t>
            </a:r>
            <a:endParaRPr lang="en-US" altLang="ko-KR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Narrow AI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라고도 불림</a:t>
            </a:r>
            <a:endParaRPr lang="en-US" altLang="ko-KR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특정 영역에서만 활용 가능 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음성인식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자연어처리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등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알고리즘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기초 데이터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규칙 입력 필요</a:t>
            </a:r>
            <a:endParaRPr lang="en-US" altLang="ko-KR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특정 분야에서는 사람을 넘어서는 인공지능 등장</a:t>
            </a:r>
            <a:endParaRPr lang="en-US" altLang="ko-KR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399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강인공지능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(Strong Artificial Intelligence)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15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49606CC-7C53-40B9-ACB8-948658E8D27B}"/>
              </a:ext>
            </a:extLst>
          </p:cNvPr>
          <p:cNvGrpSpPr/>
          <p:nvPr/>
        </p:nvGrpSpPr>
        <p:grpSpPr>
          <a:xfrm>
            <a:off x="1604084" y="2247802"/>
            <a:ext cx="10290655" cy="3704722"/>
            <a:chOff x="1410278" y="4449136"/>
            <a:chExt cx="18767482" cy="675645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B11C3EA-6424-40A6-AD31-FDB97CACD328}"/>
                </a:ext>
              </a:extLst>
            </p:cNvPr>
            <p:cNvSpPr txBox="1"/>
            <p:nvPr/>
          </p:nvSpPr>
          <p:spPr>
            <a:xfrm>
              <a:off x="11123975" y="5263099"/>
              <a:ext cx="9053785" cy="38843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사람과 똑같이 스스로 학습하여 똑같이 행동하는 </a:t>
              </a: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AI</a:t>
              </a:r>
            </a:p>
            <a:p>
              <a:pPr defTabSz="914400">
                <a:lnSpc>
                  <a:spcPct val="150000"/>
                </a:lnSpc>
              </a:pP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자의식이 있는 인공지능</a:t>
              </a:r>
              <a:endPara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defTabSz="914400">
                <a:lnSpc>
                  <a:spcPct val="150000"/>
                </a:lnSpc>
              </a:pP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AI</a:t>
              </a:r>
              <a:r>
                <a:rPr lang="ko-KR" altLang="en-US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가 스스로 데이터를 찾아서 학습이 가능한 상태</a:t>
              </a:r>
              <a:endPara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defTabSz="914400">
                <a:lnSpc>
                  <a:spcPct val="150000"/>
                </a:lnSpc>
              </a:pP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강인공지능은 현실적인 어려움으로 인해 현재까지는 </a:t>
              </a:r>
              <a:endPara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defTabSz="914400">
                <a:lnSpc>
                  <a:spcPct val="150000"/>
                </a:lnSpc>
              </a:pPr>
              <a:r>
                <a:rPr lang="ko-KR" altLang="en-US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  큰 성과가 없는 상태</a:t>
              </a:r>
              <a:endPara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pic>
          <p:nvPicPr>
            <p:cNvPr id="19" name="Picture 8">
              <a:extLst>
                <a:ext uri="{FF2B5EF4-FFF2-40B4-BE49-F238E27FC236}">
                  <a16:creationId xmlns:a16="http://schemas.microsoft.com/office/drawing/2014/main" id="{CE04F7D4-F077-46D2-83B5-6457054DBF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7631" y="4449136"/>
              <a:ext cx="3365914" cy="511618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8BA667-4211-46C1-B976-E9F77B17B054}"/>
                </a:ext>
              </a:extLst>
            </p:cNvPr>
            <p:cNvSpPr txBox="1"/>
            <p:nvPr/>
          </p:nvSpPr>
          <p:spPr>
            <a:xfrm>
              <a:off x="1410278" y="9850288"/>
              <a:ext cx="3980620" cy="13458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400">
                <a:lnSpc>
                  <a:spcPct val="120000"/>
                </a:lnSpc>
              </a:pP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&lt;</a:t>
              </a:r>
              <a:r>
                <a:rPr lang="en-US" altLang="ko-KR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Starcraft</a:t>
              </a: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2</a:t>
              </a:r>
              <a:r>
                <a:rPr lang="ko-KR" altLang="en-US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의 부관</a:t>
              </a: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&gt;</a:t>
              </a:r>
            </a:p>
          </p:txBody>
        </p:sp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F2EF46B4-B304-4195-B610-A3CEB0A35B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76900" y="4597685"/>
              <a:ext cx="4876800" cy="48768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833AACA-3D0C-4F24-83EE-55E35CAC9DCB}"/>
                </a:ext>
              </a:extLst>
            </p:cNvPr>
            <p:cNvSpPr txBox="1"/>
            <p:nvPr/>
          </p:nvSpPr>
          <p:spPr>
            <a:xfrm>
              <a:off x="6124989" y="9859742"/>
              <a:ext cx="3980620" cy="13458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400">
                <a:lnSpc>
                  <a:spcPct val="120000"/>
                </a:lnSpc>
              </a:pP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&lt;Iron</a:t>
              </a:r>
              <a:r>
                <a:rPr lang="ko-KR" altLang="en-US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Man</a:t>
              </a:r>
              <a:r>
                <a:rPr lang="ko-KR" altLang="en-US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의 </a:t>
              </a:r>
              <a:r>
                <a:rPr lang="en-US" altLang="ko-KR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Jarvis&gt;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3301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초인공지능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(Artificial Super Intelligence)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16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50BAC0-1C2F-4916-B311-A44FFA3FBCD6}"/>
              </a:ext>
            </a:extLst>
          </p:cNvPr>
          <p:cNvSpPr txBox="1"/>
          <p:nvPr/>
        </p:nvSpPr>
        <p:spPr>
          <a:xfrm>
            <a:off x="4878547" y="2139522"/>
            <a:ext cx="6272812" cy="3773597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인간의 지식을 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1000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배 이상 초월하고 모든 면에서 월등한 인공지능</a:t>
            </a:r>
            <a:endParaRPr lang="en-US" altLang="ko-KR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미래에 등장할 것이라고 예측하는 학자들이 많음</a:t>
            </a:r>
            <a:endParaRPr lang="en-US" altLang="ko-KR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스티븐 </a:t>
            </a:r>
            <a:r>
              <a:rPr lang="ko-KR" altLang="en-US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호킹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“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초인공지능의 출현이 인류의 종말로 이어질 것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”</a:t>
            </a: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레이 </a:t>
            </a:r>
            <a:r>
              <a:rPr lang="ko-KR" altLang="en-US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커즈와일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미래학자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):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“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현재의 인공지능 발전 속도를 감안할 때 </a:t>
            </a:r>
            <a:endParaRPr lang="en-US" altLang="ko-KR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2030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년에 인공지능은 특이점에 다다를 것이며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 특이점을 </a:t>
            </a:r>
            <a:endParaRPr lang="en-US" altLang="ko-KR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뛰어넘으면 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AI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스스로 자신보다 더 똑똑한 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AI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만들어 지능이 </a:t>
            </a:r>
            <a:endParaRPr lang="en-US" altLang="ko-KR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무한히 높은 존재가 출현하게 될 것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21F093-A633-4F7F-A0B7-3DE09A0D7643}"/>
              </a:ext>
            </a:extLst>
          </p:cNvPr>
          <p:cNvSpPr txBox="1"/>
          <p:nvPr/>
        </p:nvSpPr>
        <p:spPr>
          <a:xfrm>
            <a:off x="1434404" y="3389038"/>
            <a:ext cx="2990276" cy="405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&lt;Terminator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Skynet&gt;</a:t>
            </a:r>
          </a:p>
        </p:txBody>
      </p:sp>
      <p:pic>
        <p:nvPicPr>
          <p:cNvPr id="25" name="Picture 6" descr="Opinion: This is what happens when Skynet from &amp;#39;Terminator&amp;#39; takes over the  stock market - MarketWatch">
            <a:extLst>
              <a:ext uri="{FF2B5EF4-FFF2-40B4-BE49-F238E27FC236}">
                <a16:creationId xmlns:a16="http://schemas.microsoft.com/office/drawing/2014/main" id="{B534CBC0-B8E5-49DB-8FB2-6F3FA74FB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035" y="2006120"/>
            <a:ext cx="2495014" cy="140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17DBAAF-3F95-4AAD-B143-E9668DDCF5A2}"/>
              </a:ext>
            </a:extLst>
          </p:cNvPr>
          <p:cNvSpPr txBox="1"/>
          <p:nvPr/>
        </p:nvSpPr>
        <p:spPr>
          <a:xfrm>
            <a:off x="1370667" y="5847844"/>
            <a:ext cx="3117749" cy="405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&lt;Matrix</a:t>
            </a:r>
            <a:r>
              <a:rPr lang="ko-KR" altLang="en-US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</a:t>
            </a:r>
            <a:r>
              <a:rPr lang="en-US" altLang="ko-KR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AI&gt;</a:t>
            </a:r>
          </a:p>
        </p:txBody>
      </p:sp>
      <p:pic>
        <p:nvPicPr>
          <p:cNvPr id="3074" name="Picture 2" descr="The Matrix, Rage Against The Machine | CD (album) | Muziek | bol.com">
            <a:extLst>
              <a:ext uri="{FF2B5EF4-FFF2-40B4-BE49-F238E27FC236}">
                <a16:creationId xmlns:a16="http://schemas.microsoft.com/office/drawing/2014/main" id="{F15E2EFB-B6C8-4BB1-A55E-BCABF9EC0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001" y="4026320"/>
            <a:ext cx="1783080" cy="1783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0846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17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4FBF9-646B-4472-9849-DD19F073CE8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lang="ko-KR" altLang="en-US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Machine Learning)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1ADED8B-B715-4BC5-A3A6-4E91A9E109C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E8540074-4D81-4033-94B0-D2081AF516E0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8AEBBD55-89AF-4552-88D6-A648F80F0471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E13424C-7DD2-4E1E-8F1A-3B2A1ED6498D}"/>
              </a:ext>
            </a:extLst>
          </p:cNvPr>
          <p:cNvGrpSpPr/>
          <p:nvPr/>
        </p:nvGrpSpPr>
        <p:grpSpPr>
          <a:xfrm>
            <a:off x="3462682" y="1843269"/>
            <a:ext cx="5266636" cy="4311330"/>
            <a:chOff x="5240129" y="2908801"/>
            <a:chExt cx="9339471" cy="7645400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234D6D7A-AF60-4A7B-BAA8-21D82AC70BA4}"/>
                </a:ext>
              </a:extLst>
            </p:cNvPr>
            <p:cNvSpPr/>
            <p:nvPr/>
          </p:nvSpPr>
          <p:spPr>
            <a:xfrm>
              <a:off x="5240129" y="2908801"/>
              <a:ext cx="9339471" cy="7645400"/>
            </a:xfrm>
            <a:prstGeom prst="roundRect">
              <a:avLst>
                <a:gd name="adj" fmla="val 4209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D0C0D938-C1C9-4EF0-B88A-BF1AFE5B91E0}"/>
                </a:ext>
              </a:extLst>
            </p:cNvPr>
            <p:cNvSpPr/>
            <p:nvPr/>
          </p:nvSpPr>
          <p:spPr>
            <a:xfrm>
              <a:off x="7134641" y="4149412"/>
              <a:ext cx="6004372" cy="6004372"/>
            </a:xfrm>
            <a:prstGeom prst="ellipse">
              <a:avLst/>
            </a:prstGeom>
            <a:solidFill>
              <a:srgbClr val="003366">
                <a:lumMod val="20000"/>
                <a:lumOff val="80000"/>
              </a:srgbClr>
            </a:solidFill>
            <a:ln w="22225" cap="flat" cmpd="sng" algn="ctr">
              <a:solidFill>
                <a:srgbClr val="003366">
                  <a:lumMod val="75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2478456-B520-46F6-A972-01A464FE497A}"/>
                </a:ext>
              </a:extLst>
            </p:cNvPr>
            <p:cNvSpPr/>
            <p:nvPr/>
          </p:nvSpPr>
          <p:spPr>
            <a:xfrm>
              <a:off x="7926832" y="3144093"/>
              <a:ext cx="3966065" cy="8186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Data Science</a:t>
              </a:r>
              <a:endPara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FB7C08B-E09C-4B5C-B3C6-5B05325540D9}"/>
                </a:ext>
              </a:extLst>
            </p:cNvPr>
            <p:cNvSpPr/>
            <p:nvPr/>
          </p:nvSpPr>
          <p:spPr>
            <a:xfrm>
              <a:off x="8071356" y="4556641"/>
              <a:ext cx="4130938" cy="1036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Artificial Intelligence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43E226CA-D0EA-4BF9-9599-D7C1737622DA}"/>
                </a:ext>
              </a:extLst>
            </p:cNvPr>
            <p:cNvSpPr/>
            <p:nvPr/>
          </p:nvSpPr>
          <p:spPr>
            <a:xfrm>
              <a:off x="7797761" y="5715078"/>
              <a:ext cx="3922925" cy="3922924"/>
            </a:xfrm>
            <a:prstGeom prst="ellipse">
              <a:avLst/>
            </a:prstGeom>
            <a:solidFill>
              <a:srgbClr val="FB9A18"/>
            </a:solidFill>
            <a:ln w="22225" cap="flat" cmpd="sng" algn="ctr">
              <a:solidFill>
                <a:srgbClr val="843E0A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44E029D-1E8A-446E-967E-15B5071F2592}"/>
                </a:ext>
              </a:extLst>
            </p:cNvPr>
            <p:cNvSpPr/>
            <p:nvPr/>
          </p:nvSpPr>
          <p:spPr>
            <a:xfrm>
              <a:off x="7960759" y="6076241"/>
              <a:ext cx="3590834" cy="1036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Machine Learning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9905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18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lang="ko-KR" altLang="en-US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Machine Learning)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18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Google Shape;215;p33">
            <a:extLst>
              <a:ext uri="{FF2B5EF4-FFF2-40B4-BE49-F238E27FC236}">
                <a16:creationId xmlns:a16="http://schemas.microsoft.com/office/drawing/2014/main" id="{876FF118-8E83-4BA3-94D7-AE040912C14C}"/>
              </a:ext>
            </a:extLst>
          </p:cNvPr>
          <p:cNvSpPr/>
          <p:nvPr/>
        </p:nvSpPr>
        <p:spPr>
          <a:xfrm>
            <a:off x="1797631" y="1748445"/>
            <a:ext cx="9219620" cy="1617055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학습 과정을 통해 인간의 지적 능력을 모방할 수 있도록 만드는 알고리즘과 기술을</a:t>
            </a: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개발하는 분야</a:t>
            </a: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데이터와 데이터를 설명하는 현상이 필요</a:t>
            </a: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F9C4727-B7A5-4998-85BB-2E5FEED3C4C3}"/>
              </a:ext>
            </a:extLst>
          </p:cNvPr>
          <p:cNvGrpSpPr/>
          <p:nvPr/>
        </p:nvGrpSpPr>
        <p:grpSpPr>
          <a:xfrm>
            <a:off x="1797630" y="3492501"/>
            <a:ext cx="3961905" cy="2529524"/>
            <a:chOff x="1797631" y="3634026"/>
            <a:chExt cx="3297696" cy="2105452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32FDCBAA-AD9C-413B-A706-DB6DB17DBAA0}"/>
                </a:ext>
              </a:extLst>
            </p:cNvPr>
            <p:cNvSpPr/>
            <p:nvPr/>
          </p:nvSpPr>
          <p:spPr>
            <a:xfrm>
              <a:off x="1797631" y="3634026"/>
              <a:ext cx="3297696" cy="2105452"/>
            </a:xfrm>
            <a:prstGeom prst="roundRect">
              <a:avLst>
                <a:gd name="adj" fmla="val 6787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01EBA9C5-1D66-48FA-9099-2ADD9651A9FF}"/>
                </a:ext>
              </a:extLst>
            </p:cNvPr>
            <p:cNvGrpSpPr/>
            <p:nvPr/>
          </p:nvGrpSpPr>
          <p:grpSpPr>
            <a:xfrm>
              <a:off x="2046351" y="3871898"/>
              <a:ext cx="2835262" cy="1654498"/>
              <a:chOff x="2452715" y="4757345"/>
              <a:chExt cx="8241833" cy="4809467"/>
            </a:xfrm>
          </p:grpSpPr>
          <p:pic>
            <p:nvPicPr>
              <p:cNvPr id="39" name="그림 38">
                <a:extLst>
                  <a:ext uri="{FF2B5EF4-FFF2-40B4-BE49-F238E27FC236}">
                    <a16:creationId xmlns:a16="http://schemas.microsoft.com/office/drawing/2014/main" id="{5AF4654C-8935-42A7-942C-4BDEAB74C0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25755" y="5844067"/>
                <a:ext cx="3423475" cy="2760867"/>
              </a:xfrm>
              <a:prstGeom prst="rect">
                <a:avLst/>
              </a:prstGeom>
            </p:spPr>
          </p:pic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358F83B0-1AC0-4F8E-B39D-FD1666F14DBC}"/>
                  </a:ext>
                </a:extLst>
              </p:cNvPr>
              <p:cNvSpPr/>
              <p:nvPr/>
            </p:nvSpPr>
            <p:spPr>
              <a:xfrm>
                <a:off x="2452715" y="4757345"/>
                <a:ext cx="2013809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데이터 </a:t>
                </a:r>
                <a:r>
                  <a:rPr kumimoji="0" lang="en-US" altLang="ko-KR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X</a:t>
                </a: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7EFC99CF-2AC7-41A0-B35F-C4B59225A64A}"/>
                  </a:ext>
                </a:extLst>
              </p:cNvPr>
              <p:cNvSpPr/>
              <p:nvPr/>
            </p:nvSpPr>
            <p:spPr>
              <a:xfrm>
                <a:off x="4436799" y="8761289"/>
                <a:ext cx="1961212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현상 </a:t>
                </a:r>
                <a:r>
                  <a:rPr kumimoji="0" lang="en-US" altLang="ko-KR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Y</a:t>
                </a: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CC707D59-7C92-4383-9C89-E4AC4F5D93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1941" y="5562868"/>
                <a:ext cx="0" cy="401007"/>
              </a:xfrm>
              <a:prstGeom prst="straightConnector1">
                <a:avLst/>
              </a:prstGeom>
              <a:noFill/>
              <a:ln w="2857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tailEnd type="triangle"/>
              </a:ln>
              <a:effectLst/>
            </p:spPr>
          </p:cxnSp>
          <p:cxnSp>
            <p:nvCxnSpPr>
              <p:cNvPr id="44" name="직선 화살표 연결선 43">
                <a:extLst>
                  <a:ext uri="{FF2B5EF4-FFF2-40B4-BE49-F238E27FC236}">
                    <a16:creationId xmlns:a16="http://schemas.microsoft.com/office/drawing/2014/main" id="{AD44345E-4D3C-4A7C-BD73-29919E25BC72}"/>
                  </a:ext>
                </a:extLst>
              </p:cNvPr>
              <p:cNvCxnSpPr/>
              <p:nvPr/>
            </p:nvCxnSpPr>
            <p:spPr>
              <a:xfrm>
                <a:off x="5410555" y="8360282"/>
                <a:ext cx="0" cy="401007"/>
              </a:xfrm>
              <a:prstGeom prst="straightConnector1">
                <a:avLst/>
              </a:prstGeom>
              <a:noFill/>
              <a:ln w="2857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tailEnd type="triangle"/>
              </a:ln>
              <a:effectLst/>
            </p:spPr>
          </p:cxn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F966EB2-CBFA-45E3-9D97-92957C6AEAA5}"/>
                  </a:ext>
                </a:extLst>
              </p:cNvPr>
              <p:cNvSpPr/>
              <p:nvPr/>
            </p:nvSpPr>
            <p:spPr>
              <a:xfrm>
                <a:off x="3459619" y="6798411"/>
                <a:ext cx="2013809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함수</a:t>
                </a:r>
                <a:r>
                  <a:rPr kumimoji="0" lang="en-US" altLang="ko-KR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 f (</a:t>
                </a: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지식</a:t>
                </a:r>
                <a:r>
                  <a:rPr kumimoji="0" lang="en-US" altLang="ko-KR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)</a:t>
                </a: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pic>
            <p:nvPicPr>
              <p:cNvPr id="46" name="그림 45">
                <a:extLst>
                  <a:ext uri="{FF2B5EF4-FFF2-40B4-BE49-F238E27FC236}">
                    <a16:creationId xmlns:a16="http://schemas.microsoft.com/office/drawing/2014/main" id="{2F6BE0FE-A754-42CF-98B3-FDD22480B3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122292" y="5844067"/>
                <a:ext cx="3423475" cy="2760867"/>
              </a:xfrm>
              <a:prstGeom prst="rect">
                <a:avLst/>
              </a:prstGeom>
            </p:spPr>
          </p:pic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8D13D086-D8E1-4734-8434-51A12A84BD87}"/>
                  </a:ext>
                </a:extLst>
              </p:cNvPr>
              <p:cNvSpPr/>
              <p:nvPr/>
            </p:nvSpPr>
            <p:spPr>
              <a:xfrm>
                <a:off x="6749251" y="4757345"/>
                <a:ext cx="2013809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새로운</a:t>
                </a:r>
                <a:endPara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데이터</a:t>
                </a: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1037E0AA-12D6-44DD-B932-5EB76590FC0A}"/>
                  </a:ext>
                </a:extLst>
              </p:cNvPr>
              <p:cNvSpPr/>
              <p:nvPr/>
            </p:nvSpPr>
            <p:spPr>
              <a:xfrm>
                <a:off x="8733336" y="8761289"/>
                <a:ext cx="1961212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판단</a:t>
                </a:r>
              </a:p>
            </p:txBody>
          </p: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28EA8863-233F-4889-A8E3-DFC085D82C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98477" y="5562868"/>
                <a:ext cx="0" cy="401007"/>
              </a:xfrm>
              <a:prstGeom prst="straightConnector1">
                <a:avLst/>
              </a:prstGeom>
              <a:noFill/>
              <a:ln w="2857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tailEnd type="triangle"/>
              </a:ln>
              <a:effectLst/>
            </p:spPr>
          </p:cxnSp>
          <p:cxnSp>
            <p:nvCxnSpPr>
              <p:cNvPr id="50" name="직선 화살표 연결선 49">
                <a:extLst>
                  <a:ext uri="{FF2B5EF4-FFF2-40B4-BE49-F238E27FC236}">
                    <a16:creationId xmlns:a16="http://schemas.microsoft.com/office/drawing/2014/main" id="{763DB73B-B6E5-4DB3-9ABD-E3AB20907E1B}"/>
                  </a:ext>
                </a:extLst>
              </p:cNvPr>
              <p:cNvCxnSpPr/>
              <p:nvPr/>
            </p:nvCxnSpPr>
            <p:spPr>
              <a:xfrm>
                <a:off x="9707092" y="8360282"/>
                <a:ext cx="0" cy="401007"/>
              </a:xfrm>
              <a:prstGeom prst="straightConnector1">
                <a:avLst/>
              </a:prstGeom>
              <a:noFill/>
              <a:ln w="2857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tailEnd type="triangle"/>
              </a:ln>
              <a:effectLst/>
            </p:spPr>
          </p:cxn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8764B11B-3A3D-4493-A3AC-521D0B413A6D}"/>
                  </a:ext>
                </a:extLst>
              </p:cNvPr>
              <p:cNvSpPr/>
              <p:nvPr/>
            </p:nvSpPr>
            <p:spPr>
              <a:xfrm>
                <a:off x="7756156" y="6798411"/>
                <a:ext cx="2013809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학습한 함수</a:t>
                </a:r>
              </a:p>
            </p:txBody>
          </p:sp>
        </p:grpSp>
      </p:grpSp>
      <p:pic>
        <p:nvPicPr>
          <p:cNvPr id="35" name="Picture 2">
            <a:extLst>
              <a:ext uri="{FF2B5EF4-FFF2-40B4-BE49-F238E27FC236}">
                <a16:creationId xmlns:a16="http://schemas.microsoft.com/office/drawing/2014/main" id="{533FEB54-F3F0-43C6-BC35-E6BE84606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4922" y="3576939"/>
            <a:ext cx="2542792" cy="208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심심해서 하는 블로그 :: [Data Mining] 의사 결정 트리">
            <a:extLst>
              <a:ext uri="{FF2B5EF4-FFF2-40B4-BE49-F238E27FC236}">
                <a16:creationId xmlns:a16="http://schemas.microsoft.com/office/drawing/2014/main" id="{2F6E952D-ECD7-4667-BC5E-0BEA8A592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296" y="3470688"/>
            <a:ext cx="1829089" cy="2126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0D6DC9E2-CC64-464F-9C5B-E379C53C90D9}"/>
              </a:ext>
            </a:extLst>
          </p:cNvPr>
          <p:cNvSpPr/>
          <p:nvPr/>
        </p:nvSpPr>
        <p:spPr>
          <a:xfrm>
            <a:off x="6263039" y="5651776"/>
            <a:ext cx="2021603" cy="646331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의사결정나무</a:t>
            </a:r>
            <a:endParaRPr kumimoji="0" lang="en-US" altLang="ko-KR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(Decision Tree)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1ACD192-DC10-44BD-910B-023F66482D53}"/>
              </a:ext>
            </a:extLst>
          </p:cNvPr>
          <p:cNvSpPr/>
          <p:nvPr/>
        </p:nvSpPr>
        <p:spPr>
          <a:xfrm>
            <a:off x="8676728" y="5651776"/>
            <a:ext cx="2459182" cy="646331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선형회귀</a:t>
            </a:r>
            <a:endParaRPr kumimoji="0" lang="en-US" altLang="ko-KR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(Linear Regression)</a:t>
            </a:r>
          </a:p>
        </p:txBody>
      </p:sp>
    </p:spTree>
    <p:extLst>
      <p:ext uri="{BB962C8B-B14F-4D97-AF65-F5344CB8AC3E}">
        <p14:creationId xmlns:p14="http://schemas.microsoft.com/office/powerpoint/2010/main" val="2191300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lang="ko-KR" altLang="en-US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Machine Learning)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19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B6CAAC80-6A49-40CB-8CF9-7A37326C820C}"/>
              </a:ext>
            </a:extLst>
          </p:cNvPr>
          <p:cNvSpPr/>
          <p:nvPr/>
        </p:nvSpPr>
        <p:spPr>
          <a:xfrm>
            <a:off x="2598996" y="3907615"/>
            <a:ext cx="7317089" cy="2216287"/>
          </a:xfrm>
          <a:prstGeom prst="roundRect">
            <a:avLst>
              <a:gd name="adj" fmla="val 4209"/>
            </a:avLst>
          </a:prstGeom>
          <a:solidFill>
            <a:srgbClr val="FFFFFF"/>
          </a:solidFill>
          <a:ln w="22225" cap="flat" cmpd="sng" algn="ctr">
            <a:solidFill>
              <a:srgbClr val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C2DFE072-24BA-4599-B679-0DCB5E5735A5}"/>
              </a:ext>
            </a:extLst>
          </p:cNvPr>
          <p:cNvSpPr/>
          <p:nvPr/>
        </p:nvSpPr>
        <p:spPr>
          <a:xfrm>
            <a:off x="2598996" y="1746165"/>
            <a:ext cx="7317089" cy="2045229"/>
          </a:xfrm>
          <a:prstGeom prst="roundRect">
            <a:avLst>
              <a:gd name="adj" fmla="val 4209"/>
            </a:avLst>
          </a:prstGeom>
          <a:solidFill>
            <a:srgbClr val="FFFFFF"/>
          </a:solidFill>
          <a:ln w="22225" cap="flat" cmpd="sng" algn="ctr">
            <a:solidFill>
              <a:srgbClr val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73" name="내용 개체 틀 4">
            <a:extLst>
              <a:ext uri="{FF2B5EF4-FFF2-40B4-BE49-F238E27FC236}">
                <a16:creationId xmlns:a16="http://schemas.microsoft.com/office/drawing/2014/main" id="{C7AD10DA-CDCB-4A85-98E4-67556BB1C7CD}"/>
              </a:ext>
            </a:extLst>
          </p:cNvPr>
          <p:cNvSpPr txBox="1">
            <a:spLocks/>
          </p:cNvSpPr>
          <p:nvPr/>
        </p:nvSpPr>
        <p:spPr>
          <a:xfrm>
            <a:off x="2656720" y="1848537"/>
            <a:ext cx="7001913" cy="294695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571511" indent="-571511" algn="l" defTabSz="152403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5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38275" indent="-476260" algn="l" defTabSz="152403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4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905038" indent="-381008" algn="l" defTabSz="152403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667053" indent="-381008" algn="l" defTabSz="152403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29069" indent="-381008" algn="l" defTabSz="152403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3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191084" indent="-381008" algn="l" defTabSz="152403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953099" indent="-381008" algn="l" defTabSz="152403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5114" indent="-381008" algn="l" defTabSz="152403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477130" indent="-381008" algn="l" defTabSz="152403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52403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지도학습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(Supervised learning): </a:t>
            </a:r>
            <a:r>
              <a:rPr lang="ko-KR" altLang="en-US" sz="28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정답이 있는 데이터 학습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9CF0F71-6D0C-4DCC-AC03-8CE9348706B7}"/>
              </a:ext>
            </a:extLst>
          </p:cNvPr>
          <p:cNvGrpSpPr/>
          <p:nvPr/>
        </p:nvGrpSpPr>
        <p:grpSpPr>
          <a:xfrm>
            <a:off x="5986697" y="2623144"/>
            <a:ext cx="3493265" cy="970211"/>
            <a:chOff x="5986697" y="2623144"/>
            <a:chExt cx="3493265" cy="970211"/>
          </a:xfrm>
        </p:grpSpPr>
        <p:pic>
          <p:nvPicPr>
            <p:cNvPr id="74" name="Picture 20" descr="관련 이미지">
              <a:extLst>
                <a:ext uri="{FF2B5EF4-FFF2-40B4-BE49-F238E27FC236}">
                  <a16:creationId xmlns:a16="http://schemas.microsoft.com/office/drawing/2014/main" id="{392D42A3-7E65-498E-833D-3E898903F9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2675" y="2677341"/>
              <a:ext cx="967287" cy="861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5" name="Picture 18" descr="dog image에 대한 이미지 검색결과">
              <a:extLst>
                <a:ext uri="{FF2B5EF4-FFF2-40B4-BE49-F238E27FC236}">
                  <a16:creationId xmlns:a16="http://schemas.microsoft.com/office/drawing/2014/main" id="{0870419D-C0B4-4B6D-8604-45E5215F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36" t="29878" r="5253"/>
            <a:stretch/>
          </p:blipFill>
          <p:spPr bwMode="auto">
            <a:xfrm>
              <a:off x="7719339" y="2680951"/>
              <a:ext cx="962897" cy="8780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16" descr="dog image에 대한 이미지 검색결과">
              <a:extLst>
                <a:ext uri="{FF2B5EF4-FFF2-40B4-BE49-F238E27FC236}">
                  <a16:creationId xmlns:a16="http://schemas.microsoft.com/office/drawing/2014/main" id="{18240700-C6DA-4234-81A2-F73E004C9CF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52" r="9757"/>
            <a:stretch/>
          </p:blipFill>
          <p:spPr bwMode="auto">
            <a:xfrm>
              <a:off x="6933569" y="2658782"/>
              <a:ext cx="932979" cy="8745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7" name="Picture 14" descr="dog image에 대한 이미지 검색결과">
              <a:extLst>
                <a:ext uri="{FF2B5EF4-FFF2-40B4-BE49-F238E27FC236}">
                  <a16:creationId xmlns:a16="http://schemas.microsoft.com/office/drawing/2014/main" id="{F5976674-5963-4F56-A283-3FBFFC06C31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60" r="14879"/>
            <a:stretch/>
          </p:blipFill>
          <p:spPr bwMode="auto">
            <a:xfrm>
              <a:off x="5986697" y="2623144"/>
              <a:ext cx="1007078" cy="97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2D61772-1AD8-4433-831F-E66546173048}"/>
              </a:ext>
            </a:extLst>
          </p:cNvPr>
          <p:cNvGrpSpPr/>
          <p:nvPr/>
        </p:nvGrpSpPr>
        <p:grpSpPr>
          <a:xfrm>
            <a:off x="3033111" y="2483350"/>
            <a:ext cx="2456035" cy="1040278"/>
            <a:chOff x="3033111" y="2483350"/>
            <a:chExt cx="2456035" cy="1040278"/>
          </a:xfrm>
        </p:grpSpPr>
        <p:pic>
          <p:nvPicPr>
            <p:cNvPr id="78" name="Picture 12" descr="cat image에 대한 이미지 검색결과">
              <a:extLst>
                <a:ext uri="{FF2B5EF4-FFF2-40B4-BE49-F238E27FC236}">
                  <a16:creationId xmlns:a16="http://schemas.microsoft.com/office/drawing/2014/main" id="{E7D32F8F-0A6B-4A58-9237-4A1946EAD5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79060" y="2682339"/>
              <a:ext cx="710086" cy="6326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" name="Picture 10" descr="cat image에 대한 이미지 검색결과">
              <a:extLst>
                <a:ext uri="{FF2B5EF4-FFF2-40B4-BE49-F238E27FC236}">
                  <a16:creationId xmlns:a16="http://schemas.microsoft.com/office/drawing/2014/main" id="{E05228D6-A78F-4DD7-AA34-58481F273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63758" y="2684710"/>
              <a:ext cx="923333" cy="8226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" name="Picture 8" descr="관련 이미지">
              <a:extLst>
                <a:ext uri="{FF2B5EF4-FFF2-40B4-BE49-F238E27FC236}">
                  <a16:creationId xmlns:a16="http://schemas.microsoft.com/office/drawing/2014/main" id="{4B21C8DE-9DDE-45CE-B88D-3C5CFFFE27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clrChange>
                <a:clrFrom>
                  <a:srgbClr val="FCFCFE"/>
                </a:clrFrom>
                <a:clrTo>
                  <a:srgbClr val="FCFC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4" r="13692"/>
            <a:stretch/>
          </p:blipFill>
          <p:spPr bwMode="auto">
            <a:xfrm>
              <a:off x="3392643" y="2483350"/>
              <a:ext cx="1132782" cy="1040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4" name="Picture 2" descr="baby cat image에 대한 이미지 검색결과">
              <a:extLst>
                <a:ext uri="{FF2B5EF4-FFF2-40B4-BE49-F238E27FC236}">
                  <a16:creationId xmlns:a16="http://schemas.microsoft.com/office/drawing/2014/main" id="{DD6E643E-8B6A-4247-B90B-3E4BEE09B2B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90" t="7165" r="4205"/>
            <a:stretch/>
          </p:blipFill>
          <p:spPr bwMode="auto">
            <a:xfrm>
              <a:off x="3033111" y="2702333"/>
              <a:ext cx="762595" cy="8099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69901214-97B4-487D-89F8-36E73C7A4FFD}"/>
              </a:ext>
            </a:extLst>
          </p:cNvPr>
          <p:cNvSpPr txBox="1"/>
          <p:nvPr/>
        </p:nvSpPr>
        <p:spPr>
          <a:xfrm>
            <a:off x="3952364" y="2317666"/>
            <a:ext cx="617528" cy="29176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indent="0" algn="ctr" defTabSz="1524030" latinLnBrk="1">
              <a:spcBef>
                <a:spcPct val="20000"/>
              </a:spcBef>
              <a:buFont typeface="Arial" pitchFamily="34" charset="0"/>
              <a:buNone/>
              <a:defRPr sz="3000" b="1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defRPr>
            </a:lvl1pPr>
            <a:lvl2pPr marL="1238275" indent="-476260" defTabSz="1524030" latinLnBrk="1">
              <a:spcBef>
                <a:spcPct val="20000"/>
              </a:spcBef>
              <a:buFont typeface="Arial" pitchFamily="34" charset="0"/>
              <a:buChar char="–"/>
              <a:defRPr sz="4667"/>
            </a:lvl2pPr>
            <a:lvl3pPr marL="1905038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4000"/>
            </a:lvl3pPr>
            <a:lvl4pPr marL="2667053" indent="-381008" defTabSz="1524030" latinLnBrk="1">
              <a:spcBef>
                <a:spcPct val="20000"/>
              </a:spcBef>
              <a:buFont typeface="Arial" pitchFamily="34" charset="0"/>
              <a:buChar char="–"/>
              <a:defRPr sz="3333"/>
            </a:lvl4pPr>
            <a:lvl5pPr marL="3429069" indent="-381008" defTabSz="1524030" latinLnBrk="1">
              <a:spcBef>
                <a:spcPct val="20000"/>
              </a:spcBef>
              <a:buFont typeface="Arial" pitchFamily="34" charset="0"/>
              <a:buChar char="»"/>
              <a:defRPr sz="3333"/>
            </a:lvl5pPr>
            <a:lvl6pPr marL="4191084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6pPr>
            <a:lvl7pPr marL="4953099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7pPr>
            <a:lvl8pPr marL="5715114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8pPr>
            <a:lvl9pPr marL="6477130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9pPr>
          </a:lstStyle>
          <a:p>
            <a:pPr marL="0" marR="0" lvl="0" indent="0" algn="ctr" defTabSz="152403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5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Cat</a:t>
            </a:r>
            <a:endParaRPr kumimoji="0" lang="ko-KR" altLang="en-US" sz="15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69EE31D-F26F-447C-BD12-3B275FCF2868}"/>
              </a:ext>
            </a:extLst>
          </p:cNvPr>
          <p:cNvSpPr txBox="1"/>
          <p:nvPr/>
        </p:nvSpPr>
        <p:spPr>
          <a:xfrm>
            <a:off x="7422571" y="2317666"/>
            <a:ext cx="621516" cy="25567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indent="0" algn="ctr" defTabSz="1524030" latinLnBrk="1">
              <a:spcBef>
                <a:spcPct val="20000"/>
              </a:spcBef>
              <a:buFont typeface="Arial" pitchFamily="34" charset="0"/>
              <a:buNone/>
              <a:defRPr sz="3000" b="1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defRPr>
            </a:lvl1pPr>
            <a:lvl2pPr marL="1238275" indent="-476260" defTabSz="1524030" latinLnBrk="1">
              <a:spcBef>
                <a:spcPct val="20000"/>
              </a:spcBef>
              <a:buFont typeface="Arial" pitchFamily="34" charset="0"/>
              <a:buChar char="–"/>
              <a:defRPr sz="4667"/>
            </a:lvl2pPr>
            <a:lvl3pPr marL="1905038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4000"/>
            </a:lvl3pPr>
            <a:lvl4pPr marL="2667053" indent="-381008" defTabSz="1524030" latinLnBrk="1">
              <a:spcBef>
                <a:spcPct val="20000"/>
              </a:spcBef>
              <a:buFont typeface="Arial" pitchFamily="34" charset="0"/>
              <a:buChar char="–"/>
              <a:defRPr sz="3333"/>
            </a:lvl4pPr>
            <a:lvl5pPr marL="3429069" indent="-381008" defTabSz="1524030" latinLnBrk="1">
              <a:spcBef>
                <a:spcPct val="20000"/>
              </a:spcBef>
              <a:buFont typeface="Arial" pitchFamily="34" charset="0"/>
              <a:buChar char="»"/>
              <a:defRPr sz="3333"/>
            </a:lvl5pPr>
            <a:lvl6pPr marL="4191084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6pPr>
            <a:lvl7pPr marL="4953099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7pPr>
            <a:lvl8pPr marL="5715114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8pPr>
            <a:lvl9pPr marL="6477130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9pPr>
          </a:lstStyle>
          <a:p>
            <a:pPr marL="0" marR="0" lvl="0" indent="0" algn="ctr" defTabSz="152403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5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Dog</a:t>
            </a:r>
            <a:endParaRPr kumimoji="0" lang="ko-KR" altLang="en-US" sz="15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88" name="내용 개체 틀 4">
            <a:extLst>
              <a:ext uri="{FF2B5EF4-FFF2-40B4-BE49-F238E27FC236}">
                <a16:creationId xmlns:a16="http://schemas.microsoft.com/office/drawing/2014/main" id="{CA006A0B-03D9-42CE-BA15-9AF86094898B}"/>
              </a:ext>
            </a:extLst>
          </p:cNvPr>
          <p:cNvSpPr txBox="1">
            <a:spLocks/>
          </p:cNvSpPr>
          <p:nvPr/>
        </p:nvSpPr>
        <p:spPr>
          <a:xfrm>
            <a:off x="2852236" y="4045909"/>
            <a:ext cx="6806397" cy="294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52403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비지도학습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(Unsupervised learning): </a:t>
            </a:r>
            <a:r>
              <a:rPr lang="ko-KR" altLang="en-US" sz="16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정답이 없는 데이터 학습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B8A536C-316B-49BB-922B-125BF23CF080}"/>
              </a:ext>
            </a:extLst>
          </p:cNvPr>
          <p:cNvSpPr txBox="1"/>
          <p:nvPr/>
        </p:nvSpPr>
        <p:spPr>
          <a:xfrm>
            <a:off x="6725541" y="4441737"/>
            <a:ext cx="2188593" cy="255673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defPPr>
              <a:defRPr lang="en-US"/>
            </a:defPPr>
            <a:lvl1pPr indent="0" algn="ctr" defTabSz="1524030" latinLnBrk="1">
              <a:spcBef>
                <a:spcPct val="20000"/>
              </a:spcBef>
              <a:buFont typeface="Arial" pitchFamily="34" charset="0"/>
              <a:buNone/>
              <a:defRPr sz="3000" b="1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defRPr>
            </a:lvl1pPr>
            <a:lvl2pPr marL="1238275" indent="-476260" defTabSz="1524030" latinLnBrk="1">
              <a:spcBef>
                <a:spcPct val="20000"/>
              </a:spcBef>
              <a:buFont typeface="Arial" pitchFamily="34" charset="0"/>
              <a:buChar char="–"/>
              <a:defRPr sz="4667"/>
            </a:lvl2pPr>
            <a:lvl3pPr marL="1905038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4000"/>
            </a:lvl3pPr>
            <a:lvl4pPr marL="2667053" indent="-381008" defTabSz="1524030" latinLnBrk="1">
              <a:spcBef>
                <a:spcPct val="20000"/>
              </a:spcBef>
              <a:buFont typeface="Arial" pitchFamily="34" charset="0"/>
              <a:buChar char="–"/>
              <a:defRPr sz="3333"/>
            </a:lvl4pPr>
            <a:lvl5pPr marL="3429069" indent="-381008" defTabSz="1524030" latinLnBrk="1">
              <a:spcBef>
                <a:spcPct val="20000"/>
              </a:spcBef>
              <a:buFont typeface="Arial" pitchFamily="34" charset="0"/>
              <a:buChar char="»"/>
              <a:defRPr sz="3333"/>
            </a:lvl5pPr>
            <a:lvl6pPr marL="4191084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6pPr>
            <a:lvl7pPr marL="4953099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7pPr>
            <a:lvl8pPr marL="5715114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8pPr>
            <a:lvl9pPr marL="6477130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9pPr>
          </a:lstStyle>
          <a:p>
            <a:pPr marL="0" marR="0" lvl="0" indent="0" algn="ctr" defTabSz="152403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그림에 </a:t>
            </a:r>
            <a:r>
              <a:rPr kumimoji="0" lang="ko-KR" altLang="en-US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구멍뚫고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복원하기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C22BF73-8140-469D-9343-7CC1AD853761}"/>
              </a:ext>
            </a:extLst>
          </p:cNvPr>
          <p:cNvSpPr txBox="1"/>
          <p:nvPr/>
        </p:nvSpPr>
        <p:spPr>
          <a:xfrm>
            <a:off x="3751396" y="4340604"/>
            <a:ext cx="2252114" cy="25567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indent="0" algn="ctr" defTabSz="1524030" latinLnBrk="1">
              <a:spcBef>
                <a:spcPct val="20000"/>
              </a:spcBef>
              <a:buFont typeface="Arial" pitchFamily="34" charset="0"/>
              <a:buNone/>
              <a:defRPr sz="3000" b="1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defRPr>
            </a:lvl1pPr>
            <a:lvl2pPr marL="1238275" indent="-476260" defTabSz="1524030" latinLnBrk="1">
              <a:spcBef>
                <a:spcPct val="20000"/>
              </a:spcBef>
              <a:buFont typeface="Arial" pitchFamily="34" charset="0"/>
              <a:buChar char="–"/>
              <a:defRPr sz="4667"/>
            </a:lvl2pPr>
            <a:lvl3pPr marL="1905038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4000"/>
            </a:lvl3pPr>
            <a:lvl4pPr marL="2667053" indent="-381008" defTabSz="1524030" latinLnBrk="1">
              <a:spcBef>
                <a:spcPct val="20000"/>
              </a:spcBef>
              <a:buFont typeface="Arial" pitchFamily="34" charset="0"/>
              <a:buChar char="–"/>
              <a:defRPr sz="3333"/>
            </a:lvl4pPr>
            <a:lvl5pPr marL="3429069" indent="-381008" defTabSz="1524030" latinLnBrk="1">
              <a:spcBef>
                <a:spcPct val="20000"/>
              </a:spcBef>
              <a:buFont typeface="Arial" pitchFamily="34" charset="0"/>
              <a:buChar char="»"/>
              <a:defRPr sz="3333"/>
            </a:lvl5pPr>
            <a:lvl6pPr marL="4191084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6pPr>
            <a:lvl7pPr marL="4953099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7pPr>
            <a:lvl8pPr marL="5715114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8pPr>
            <a:lvl9pPr marL="6477130" indent="-381008" defTabSz="1524030" latinLnBrk="1">
              <a:spcBef>
                <a:spcPct val="20000"/>
              </a:spcBef>
              <a:buFont typeface="Arial" pitchFamily="34" charset="0"/>
              <a:buChar char="•"/>
              <a:defRPr sz="3333"/>
            </a:lvl9pPr>
          </a:lstStyle>
          <a:p>
            <a:pPr marL="0" marR="0" lvl="0" indent="0" algn="ctr" defTabSz="152403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sz="1100" kern="0" dirty="0">
                <a:solidFill>
                  <a:srgbClr val="000000">
                    <a:lumMod val="85000"/>
                    <a:lumOff val="15000"/>
                  </a:srgbClr>
                </a:solidFill>
              </a:rPr>
              <a:t>클러스터링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68FAC39-27BF-4729-AD5C-252BFCE96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183" y="4579070"/>
            <a:ext cx="1986540" cy="143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8D545F9-97EC-4040-983C-609128A4CDF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13555" y="4787360"/>
            <a:ext cx="3012564" cy="101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599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796175" y="2933785"/>
            <a:ext cx="8810105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ko-KR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AI </a:t>
            </a:r>
            <a:r>
              <a:rPr lang="ko-KR" altLang="en-US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혁신가를 위한 최신 인공지능 체험 캠프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8E6DF89-89E9-47D0-883D-02F9D8536562}"/>
              </a:ext>
            </a:extLst>
          </p:cNvPr>
          <p:cNvSpPr txBox="1"/>
          <p:nvPr/>
        </p:nvSpPr>
        <p:spPr>
          <a:xfrm>
            <a:off x="1914174" y="4067808"/>
            <a:ext cx="454173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2400" b="1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인공지능 소개 및 기초 개념</a:t>
            </a:r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0476F592-88B1-45C2-A8D0-9B0AB67955F9}"/>
              </a:ext>
            </a:extLst>
          </p:cNvPr>
          <p:cNvSpPr/>
          <p:nvPr/>
        </p:nvSpPr>
        <p:spPr>
          <a:xfrm>
            <a:off x="1238889" y="4013502"/>
            <a:ext cx="570280" cy="570278"/>
          </a:xfrm>
          <a:prstGeom prst="roundRect">
            <a:avLst>
              <a:gd name="adj" fmla="val 9986"/>
            </a:avLst>
          </a:prstGeom>
          <a:solidFill>
            <a:srgbClr val="CEC3C0"/>
          </a:solidFill>
          <a:ln w="22225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38100" h="38100"/>
          </a:sp3d>
        </p:spPr>
        <p:txBody>
          <a:bodyPr lIns="0" tIns="0" rIns="0" bIns="0" rtlCol="0" anchor="ctr">
            <a:noAutofit/>
          </a:bodyPr>
          <a:lstStyle/>
          <a:p>
            <a:pPr algn="ctr" defTabSz="914400"/>
            <a:r>
              <a:rPr lang="en-US" altLang="ko-KR" sz="2400" b="1" kern="0" dirty="0">
                <a:ln w="19050">
                  <a:solidFill>
                    <a:srgbClr val="331608"/>
                  </a:solidFill>
                </a:ln>
                <a:solidFill>
                  <a:srgbClr val="FFFFFF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01</a:t>
            </a:r>
            <a:endParaRPr lang="ko-KR" altLang="en-US" sz="2400" b="1" kern="0" dirty="0">
              <a:ln w="19050">
                <a:solidFill>
                  <a:srgbClr val="331608"/>
                </a:solidFill>
              </a:ln>
              <a:solidFill>
                <a:srgbClr val="FFFFFF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257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(Deep Learning)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B5FDC3F-3A90-4BB2-A7B5-C83CE1B6A9B2}"/>
              </a:ext>
            </a:extLst>
          </p:cNvPr>
          <p:cNvGrpSpPr/>
          <p:nvPr/>
        </p:nvGrpSpPr>
        <p:grpSpPr>
          <a:xfrm>
            <a:off x="3462682" y="1843269"/>
            <a:ext cx="5266636" cy="4311330"/>
            <a:chOff x="5240129" y="2908801"/>
            <a:chExt cx="9339471" cy="764540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44A97BF7-BD4E-45BD-B962-07218C335275}"/>
                </a:ext>
              </a:extLst>
            </p:cNvPr>
            <p:cNvSpPr/>
            <p:nvPr/>
          </p:nvSpPr>
          <p:spPr>
            <a:xfrm>
              <a:off x="5240129" y="2908801"/>
              <a:ext cx="9339471" cy="7645400"/>
            </a:xfrm>
            <a:prstGeom prst="roundRect">
              <a:avLst>
                <a:gd name="adj" fmla="val 4209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179DEA8-C787-42C9-B7E0-760950B8F419}"/>
                </a:ext>
              </a:extLst>
            </p:cNvPr>
            <p:cNvSpPr/>
            <p:nvPr/>
          </p:nvSpPr>
          <p:spPr>
            <a:xfrm>
              <a:off x="7134641" y="4149412"/>
              <a:ext cx="6004372" cy="6004372"/>
            </a:xfrm>
            <a:prstGeom prst="ellipse">
              <a:avLst/>
            </a:prstGeom>
            <a:solidFill>
              <a:srgbClr val="003366">
                <a:lumMod val="20000"/>
                <a:lumOff val="80000"/>
              </a:srgbClr>
            </a:solidFill>
            <a:ln w="22225" cap="flat" cmpd="sng" algn="ctr">
              <a:solidFill>
                <a:srgbClr val="003366">
                  <a:lumMod val="75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2ABD69A-13A2-42D9-809F-0EFF1BAB9A81}"/>
                </a:ext>
              </a:extLst>
            </p:cNvPr>
            <p:cNvSpPr/>
            <p:nvPr/>
          </p:nvSpPr>
          <p:spPr>
            <a:xfrm>
              <a:off x="7926832" y="3144093"/>
              <a:ext cx="3966065" cy="8186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Data Science</a:t>
              </a:r>
              <a:endPara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AB9D5A95-494D-41BC-B5FE-20C014E1D47E}"/>
                </a:ext>
              </a:extLst>
            </p:cNvPr>
            <p:cNvSpPr/>
            <p:nvPr/>
          </p:nvSpPr>
          <p:spPr>
            <a:xfrm>
              <a:off x="8071356" y="4556641"/>
              <a:ext cx="4130938" cy="1036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Artificial Intelligence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DB93C219-1852-47D9-B41C-E1B9D92B8728}"/>
                </a:ext>
              </a:extLst>
            </p:cNvPr>
            <p:cNvSpPr/>
            <p:nvPr/>
          </p:nvSpPr>
          <p:spPr>
            <a:xfrm>
              <a:off x="7797761" y="5715078"/>
              <a:ext cx="3922925" cy="3922924"/>
            </a:xfrm>
            <a:prstGeom prst="ellipse">
              <a:avLst/>
            </a:prstGeom>
            <a:solidFill>
              <a:srgbClr val="FB9A18"/>
            </a:solidFill>
            <a:ln w="22225" cap="flat" cmpd="sng" algn="ctr">
              <a:solidFill>
                <a:srgbClr val="843E0A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183572B4-C451-41BD-93F9-7FC272E93937}"/>
                </a:ext>
              </a:extLst>
            </p:cNvPr>
            <p:cNvSpPr/>
            <p:nvPr/>
          </p:nvSpPr>
          <p:spPr>
            <a:xfrm>
              <a:off x="7960759" y="6076241"/>
              <a:ext cx="3590834" cy="1036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Machine Learning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8D5429A-F8E8-4189-B522-0E97B8696113}"/>
                </a:ext>
              </a:extLst>
            </p:cNvPr>
            <p:cNvSpPr/>
            <p:nvPr/>
          </p:nvSpPr>
          <p:spPr>
            <a:xfrm>
              <a:off x="8585941" y="7151598"/>
              <a:ext cx="2346563" cy="2346563"/>
            </a:xfrm>
            <a:prstGeom prst="ellipse">
              <a:avLst/>
            </a:prstGeom>
            <a:solidFill>
              <a:srgbClr val="FF99CC"/>
            </a:solidFill>
            <a:ln w="22225" cap="flat" cmpd="sng" algn="ctr">
              <a:solidFill>
                <a:srgbClr val="8A0045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B1D30E5-632B-4E73-A072-09B8190AA43E}"/>
                </a:ext>
              </a:extLst>
            </p:cNvPr>
            <p:cNvSpPr/>
            <p:nvPr/>
          </p:nvSpPr>
          <p:spPr>
            <a:xfrm>
              <a:off x="8761165" y="7813534"/>
              <a:ext cx="1996109" cy="1036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Deep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Learning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5897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(Deep Learning)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Google Shape;215;p33">
            <a:extLst>
              <a:ext uri="{FF2B5EF4-FFF2-40B4-BE49-F238E27FC236}">
                <a16:creationId xmlns:a16="http://schemas.microsoft.com/office/drawing/2014/main" id="{1036710A-2467-4E2E-8C42-3860A98D19C0}"/>
              </a:ext>
            </a:extLst>
          </p:cNvPr>
          <p:cNvSpPr/>
          <p:nvPr/>
        </p:nvSpPr>
        <p:spPr>
          <a:xfrm>
            <a:off x="1797631" y="1748446"/>
            <a:ext cx="9219620" cy="121223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"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사람의 신경망을 모사한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인공 신경망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(Artificial neural network)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에 기반하는 </a:t>
            </a:r>
            <a:r>
              <a:rPr lang="ko-KR" altLang="en-US" sz="200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알고리즘의 한 종류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"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825D9A-E4A1-4827-A4D3-C595645F061E}"/>
              </a:ext>
            </a:extLst>
          </p:cNvPr>
          <p:cNvGrpSpPr/>
          <p:nvPr/>
        </p:nvGrpSpPr>
        <p:grpSpPr>
          <a:xfrm>
            <a:off x="2500252" y="3373120"/>
            <a:ext cx="7734344" cy="2478196"/>
            <a:chOff x="2718692" y="5504112"/>
            <a:chExt cx="14921608" cy="4781101"/>
          </a:xfrm>
        </p:grpSpPr>
        <p:pic>
          <p:nvPicPr>
            <p:cNvPr id="19" name="Picture 2" descr="http://cs231n.github.io/assets/nn1/neuron_model.jpeg">
              <a:extLst>
                <a:ext uri="{FF2B5EF4-FFF2-40B4-BE49-F238E27FC236}">
                  <a16:creationId xmlns:a16="http://schemas.microsoft.com/office/drawing/2014/main" id="{B3FF34B1-0D65-44CF-B9BA-051A359DE7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13568" y="5504112"/>
              <a:ext cx="7026732" cy="40091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http://cs231n.github.io/assets/nn1/neuron.png">
              <a:extLst>
                <a:ext uri="{FF2B5EF4-FFF2-40B4-BE49-F238E27FC236}">
                  <a16:creationId xmlns:a16="http://schemas.microsoft.com/office/drawing/2014/main" id="{C7D96663-1733-480C-AB12-642176EB37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8692" y="5806702"/>
              <a:ext cx="7963685" cy="34040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257D2B-1291-484D-9707-F52FB9F33AB7}"/>
                </a:ext>
              </a:extLst>
            </p:cNvPr>
            <p:cNvSpPr txBox="1"/>
            <p:nvPr/>
          </p:nvSpPr>
          <p:spPr>
            <a:xfrm>
              <a:off x="5000780" y="9513294"/>
              <a:ext cx="3399508" cy="771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524030" latinLnBrk="1">
                <a:spcBef>
                  <a:spcPct val="20000"/>
                </a:spcBef>
              </a:pPr>
              <a:r>
                <a:rPr lang="en-US" altLang="ko-KR" sz="2000" b="1" dirty="0"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&lt;Neuron&gt;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56AF1CE-B659-42B8-8D59-6F537B6A9B05}"/>
                </a:ext>
              </a:extLst>
            </p:cNvPr>
            <p:cNvSpPr txBox="1"/>
            <p:nvPr/>
          </p:nvSpPr>
          <p:spPr>
            <a:xfrm>
              <a:off x="11864559" y="9513294"/>
              <a:ext cx="4524750" cy="771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524030" latinLnBrk="1">
                <a:spcBef>
                  <a:spcPct val="20000"/>
                </a:spcBef>
              </a:pPr>
              <a:r>
                <a:rPr lang="en-US" altLang="ko-KR" sz="2000" b="1" dirty="0"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&lt;Perceptron&gt;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26575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인공지능의 역사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7EE8C13-CE2D-4984-BD99-268C1CFFE606}"/>
              </a:ext>
            </a:extLst>
          </p:cNvPr>
          <p:cNvGrpSpPr/>
          <p:nvPr/>
        </p:nvGrpSpPr>
        <p:grpSpPr>
          <a:xfrm>
            <a:off x="1106243" y="2001436"/>
            <a:ext cx="10748053" cy="3987883"/>
            <a:chOff x="38251" y="2761743"/>
            <a:chExt cx="20105701" cy="7459881"/>
          </a:xfrm>
        </p:grpSpPr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F3606D40-3342-489B-AED1-44117ED6C665}"/>
                </a:ext>
              </a:extLst>
            </p:cNvPr>
            <p:cNvGrpSpPr/>
            <p:nvPr/>
          </p:nvGrpSpPr>
          <p:grpSpPr>
            <a:xfrm>
              <a:off x="38251" y="5457253"/>
              <a:ext cx="19320549" cy="1359959"/>
              <a:chOff x="686524" y="5774620"/>
              <a:chExt cx="19320549" cy="1359959"/>
            </a:xfrm>
          </p:grpSpPr>
          <p:cxnSp>
            <p:nvCxnSpPr>
              <p:cNvPr id="84" name="직선 화살표 연결선 83">
                <a:extLst>
                  <a:ext uri="{FF2B5EF4-FFF2-40B4-BE49-F238E27FC236}">
                    <a16:creationId xmlns:a16="http://schemas.microsoft.com/office/drawing/2014/main" id="{4B399495-B82A-4B22-88B1-371DC8FF5E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0316" y="5774620"/>
                <a:ext cx="16885508" cy="0"/>
              </a:xfrm>
              <a:prstGeom prst="straightConnector1">
                <a:avLst/>
              </a:prstGeom>
              <a:noFill/>
              <a:ln w="50800" cap="flat" cmpd="sng" algn="ctr">
                <a:solidFill>
                  <a:srgbClr val="000000"/>
                </a:solidFill>
                <a:prstDash val="solid"/>
                <a:tailEnd type="triangle" w="lg" len="lg"/>
              </a:ln>
              <a:effectLst/>
            </p:spPr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15242F96-F7AC-4E4F-97A2-2F59CCA1F7AA}"/>
                  </a:ext>
                </a:extLst>
              </p:cNvPr>
              <p:cNvSpPr txBox="1"/>
              <p:nvPr/>
            </p:nvSpPr>
            <p:spPr>
              <a:xfrm>
                <a:off x="686524" y="5947929"/>
                <a:ext cx="3176678" cy="6333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1956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BF981F56-24D9-454E-AA31-9958087A30D9}"/>
                  </a:ext>
                </a:extLst>
              </p:cNvPr>
              <p:cNvSpPr txBox="1"/>
              <p:nvPr/>
            </p:nvSpPr>
            <p:spPr>
              <a:xfrm>
                <a:off x="4429470" y="5947929"/>
                <a:ext cx="3176678" cy="6333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1973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98AB4FA3-BEDC-467D-99B2-74A3F1B99C99}"/>
                  </a:ext>
                </a:extLst>
              </p:cNvPr>
              <p:cNvSpPr txBox="1"/>
              <p:nvPr/>
            </p:nvSpPr>
            <p:spPr>
              <a:xfrm>
                <a:off x="6584073" y="5947929"/>
                <a:ext cx="3176678" cy="6333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1980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F7FFAA6-8B92-4E9A-B6C4-8BFAB6505FF4}"/>
                  </a:ext>
                </a:extLst>
              </p:cNvPr>
              <p:cNvSpPr txBox="1"/>
              <p:nvPr/>
            </p:nvSpPr>
            <p:spPr>
              <a:xfrm>
                <a:off x="9260340" y="5947929"/>
                <a:ext cx="3176678" cy="6333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1987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A639C71E-19F0-4249-B4EA-11483D7E3A41}"/>
                  </a:ext>
                </a:extLst>
              </p:cNvPr>
              <p:cNvSpPr txBox="1"/>
              <p:nvPr/>
            </p:nvSpPr>
            <p:spPr>
              <a:xfrm>
                <a:off x="15449660" y="5947929"/>
                <a:ext cx="3176678" cy="6333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2011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6CCBE3A4-1C2C-49C0-96FD-1065D3922DC5}"/>
                  </a:ext>
                </a:extLst>
              </p:cNvPr>
              <p:cNvSpPr txBox="1"/>
              <p:nvPr/>
            </p:nvSpPr>
            <p:spPr>
              <a:xfrm>
                <a:off x="18324576" y="5947929"/>
                <a:ext cx="1682497" cy="6333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현재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7B14FDF1-137F-47B8-BE9E-ED0EADB0BE68}"/>
                  </a:ext>
                </a:extLst>
              </p:cNvPr>
              <p:cNvSpPr txBox="1"/>
              <p:nvPr/>
            </p:nvSpPr>
            <p:spPr>
              <a:xfrm>
                <a:off x="686524" y="6501268"/>
                <a:ext cx="3176678" cy="6333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AI</a:t>
                </a:r>
                <a:r>
                  <a:rPr kumimoji="0" lang="ko-KR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 탄생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AC50DF47-7C5E-416F-8925-B6CCFD76A985}"/>
                  </a:ext>
                </a:extLst>
              </p:cNvPr>
              <p:cNvSpPr txBox="1"/>
              <p:nvPr/>
            </p:nvSpPr>
            <p:spPr>
              <a:xfrm>
                <a:off x="2841129" y="6501267"/>
                <a:ext cx="3176678" cy="633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AI 1</a:t>
                </a:r>
                <a:r>
                  <a:rPr kumimoji="0" lang="ko-KR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차 붐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9EC10B2B-62E9-4634-AA33-F0FB4FF3E7B5}"/>
                  </a:ext>
                </a:extLst>
              </p:cNvPr>
              <p:cNvSpPr txBox="1"/>
              <p:nvPr/>
            </p:nvSpPr>
            <p:spPr>
              <a:xfrm>
                <a:off x="5356176" y="6501267"/>
                <a:ext cx="3176678" cy="633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AI 1</a:t>
                </a:r>
                <a:r>
                  <a:rPr kumimoji="0" lang="ko-KR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차 겨울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AD61260F-3004-4377-9D3F-C414F81D5E18}"/>
                  </a:ext>
                </a:extLst>
              </p:cNvPr>
              <p:cNvSpPr txBox="1"/>
              <p:nvPr/>
            </p:nvSpPr>
            <p:spPr>
              <a:xfrm>
                <a:off x="7801375" y="6501267"/>
                <a:ext cx="3176678" cy="633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AI</a:t>
                </a:r>
                <a:r>
                  <a:rPr kumimoji="0" lang="ko-KR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 </a:t>
                </a: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2</a:t>
                </a:r>
                <a:r>
                  <a:rPr kumimoji="0" lang="ko-KR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차 붐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C125654A-DF15-46F5-9BDC-F15795208625}"/>
                  </a:ext>
                </a:extLst>
              </p:cNvPr>
              <p:cNvSpPr txBox="1"/>
              <p:nvPr/>
            </p:nvSpPr>
            <p:spPr>
              <a:xfrm>
                <a:off x="10582549" y="6501267"/>
                <a:ext cx="3176678" cy="633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AI 2</a:t>
                </a:r>
                <a:r>
                  <a:rPr kumimoji="0" lang="ko-KR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차 겨울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EC1177BD-072C-4CA1-960A-93F47A024050}"/>
                  </a:ext>
                </a:extLst>
              </p:cNvPr>
              <p:cNvSpPr txBox="1"/>
              <p:nvPr/>
            </p:nvSpPr>
            <p:spPr>
              <a:xfrm>
                <a:off x="13366691" y="6501267"/>
                <a:ext cx="3176678" cy="633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부흥기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BF8D7EA0-43F1-45C5-B24E-D6A6C9970A6B}"/>
                  </a:ext>
                </a:extLst>
              </p:cNvPr>
              <p:cNvSpPr txBox="1"/>
              <p:nvPr/>
            </p:nvSpPr>
            <p:spPr>
              <a:xfrm>
                <a:off x="11677270" y="5947929"/>
                <a:ext cx="3176678" cy="633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1993</a:t>
                </a:r>
                <a:endPara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7C313CC3-4271-4792-855A-C00065FF06CC}"/>
                  </a:ext>
                </a:extLst>
              </p:cNvPr>
              <p:cNvSpPr txBox="1"/>
              <p:nvPr/>
            </p:nvSpPr>
            <p:spPr>
              <a:xfrm>
                <a:off x="15419007" y="6501267"/>
                <a:ext cx="3176678" cy="633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딥러닝 혁명</a:t>
                </a:r>
                <a:endParaRPr kumimoji="0" lang="en-US" altLang="ko-KR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  <p:pic>
          <p:nvPicPr>
            <p:cNvPr id="100" name="그림 99" descr="정장, 사람, 넥타이, 벽이(가) 표시된 사진&#10;&#10;자동 생성된 설명">
              <a:extLst>
                <a:ext uri="{FF2B5EF4-FFF2-40B4-BE49-F238E27FC236}">
                  <a16:creationId xmlns:a16="http://schemas.microsoft.com/office/drawing/2014/main" id="{AC4033D6-8DDA-4447-B53C-3769570EA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6524" y="2761743"/>
              <a:ext cx="1659914" cy="2208143"/>
            </a:xfrm>
            <a:prstGeom prst="rect">
              <a:avLst/>
            </a:prstGeom>
          </p:spPr>
        </p:pic>
        <p:pic>
          <p:nvPicPr>
            <p:cNvPr id="101" name="그림 100" descr="텍스트, 사람, 스크린샷, 액자이(가) 표시된 사진&#10;&#10;자동 생성된 설명">
              <a:extLst>
                <a:ext uri="{FF2B5EF4-FFF2-40B4-BE49-F238E27FC236}">
                  <a16:creationId xmlns:a16="http://schemas.microsoft.com/office/drawing/2014/main" id="{27200B70-5A1F-4499-964D-318B8E6E2E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8357"/>
            <a:stretch/>
          </p:blipFill>
          <p:spPr>
            <a:xfrm>
              <a:off x="16891150" y="2984762"/>
              <a:ext cx="3252802" cy="1985124"/>
            </a:xfrm>
            <a:prstGeom prst="rect">
              <a:avLst/>
            </a:prstGeom>
          </p:spPr>
        </p:pic>
        <p:pic>
          <p:nvPicPr>
            <p:cNvPr id="102" name="그림 101" descr="텍스트, 사람, 실내, 테이블이(가) 표시된 사진&#10;&#10;자동 생성된 설명">
              <a:extLst>
                <a:ext uri="{FF2B5EF4-FFF2-40B4-BE49-F238E27FC236}">
                  <a16:creationId xmlns:a16="http://schemas.microsoft.com/office/drawing/2014/main" id="{D409E003-011D-4F3F-B54C-18FB99BD3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848832" y="2944276"/>
              <a:ext cx="2684792" cy="1722461"/>
            </a:xfrm>
            <a:prstGeom prst="rect">
              <a:avLst/>
            </a:prstGeom>
          </p:spPr>
        </p:pic>
        <p:pic>
          <p:nvPicPr>
            <p:cNvPr id="103" name="그림 102" descr="텍스트, 사람, 실내, 남자이(가) 표시된 사진&#10;&#10;자동 생성된 설명">
              <a:extLst>
                <a:ext uri="{FF2B5EF4-FFF2-40B4-BE49-F238E27FC236}">
                  <a16:creationId xmlns:a16="http://schemas.microsoft.com/office/drawing/2014/main" id="{557AF414-D60E-44DF-ABF0-7F18FD846F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462" t="2582" r="-1" b="822"/>
            <a:stretch/>
          </p:blipFill>
          <p:spPr>
            <a:xfrm>
              <a:off x="15993043" y="8487394"/>
              <a:ext cx="3174515" cy="1734230"/>
            </a:xfrm>
            <a:prstGeom prst="rect">
              <a:avLst/>
            </a:prstGeom>
          </p:spPr>
        </p:pic>
        <p:pic>
          <p:nvPicPr>
            <p:cNvPr id="104" name="그림 103" descr="텍스트, 가장, 신문, 오래된이(가) 표시된 사진&#10;&#10;자동 생성된 설명">
              <a:extLst>
                <a:ext uri="{FF2B5EF4-FFF2-40B4-BE49-F238E27FC236}">
                  <a16:creationId xmlns:a16="http://schemas.microsoft.com/office/drawing/2014/main" id="{9163C67E-1F56-475C-8DB1-211AE4951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6524" y="7231234"/>
              <a:ext cx="3684676" cy="2241783"/>
            </a:xfrm>
            <a:prstGeom prst="rect">
              <a:avLst/>
            </a:prstGeom>
          </p:spPr>
        </p:pic>
        <p:pic>
          <p:nvPicPr>
            <p:cNvPr id="105" name="그림 104" descr="사람, 실내, 남자이(가) 표시된 사진&#10;&#10;자동 생성된 설명">
              <a:extLst>
                <a:ext uri="{FF2B5EF4-FFF2-40B4-BE49-F238E27FC236}">
                  <a16:creationId xmlns:a16="http://schemas.microsoft.com/office/drawing/2014/main" id="{EC81C78A-FE02-4C7B-B2A5-FEE09F5A8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11976" y="2887659"/>
              <a:ext cx="1841125" cy="1882863"/>
            </a:xfrm>
            <a:prstGeom prst="rect">
              <a:avLst/>
            </a:prstGeom>
          </p:spPr>
        </p:pic>
        <p:pic>
          <p:nvPicPr>
            <p:cNvPr id="106" name="Picture 2" descr="http://cs231n.github.io/assets/nn1/neuron_model.jpeg">
              <a:extLst>
                <a:ext uri="{FF2B5EF4-FFF2-40B4-BE49-F238E27FC236}">
                  <a16:creationId xmlns:a16="http://schemas.microsoft.com/office/drawing/2014/main" id="{84A22F7D-EFE5-45C8-8907-3F2075974D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1692" y="3860613"/>
              <a:ext cx="2207738" cy="1259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7" name="그림 106" descr="나무, 사람, 실외이(가) 표시된 사진&#10;&#10;자동 생성된 설명">
              <a:extLst>
                <a:ext uri="{FF2B5EF4-FFF2-40B4-BE49-F238E27FC236}">
                  <a16:creationId xmlns:a16="http://schemas.microsoft.com/office/drawing/2014/main" id="{E70AD1ED-1269-4E0C-A145-AA681863A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741439" y="3189705"/>
              <a:ext cx="1861650" cy="1722461"/>
            </a:xfrm>
            <a:prstGeom prst="rect">
              <a:avLst/>
            </a:prstGeom>
          </p:spPr>
        </p:pic>
        <p:pic>
          <p:nvPicPr>
            <p:cNvPr id="108" name="Picture 2">
              <a:extLst>
                <a:ext uri="{FF2B5EF4-FFF2-40B4-BE49-F238E27FC236}">
                  <a16:creationId xmlns:a16="http://schemas.microsoft.com/office/drawing/2014/main" id="{99172D13-AB82-462D-8D30-32B552FC9C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73022" y="6763679"/>
              <a:ext cx="3033407" cy="15099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08215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인공지능의 탄생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(1950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년대 초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F785ED44-EF31-4FB1-83FC-675AF1487B50}"/>
              </a:ext>
            </a:extLst>
          </p:cNvPr>
          <p:cNvGrpSpPr/>
          <p:nvPr/>
        </p:nvGrpSpPr>
        <p:grpSpPr>
          <a:xfrm>
            <a:off x="600673" y="2034942"/>
            <a:ext cx="10549926" cy="3668871"/>
            <a:chOff x="-504227" y="3470041"/>
            <a:chExt cx="22194622" cy="7718463"/>
          </a:xfrm>
        </p:grpSpPr>
        <p:pic>
          <p:nvPicPr>
            <p:cNvPr id="39" name="그림 38" descr="정장, 사람, 넥타이, 벽이(가) 표시된 사진&#10;&#10;자동 생성된 설명">
              <a:extLst>
                <a:ext uri="{FF2B5EF4-FFF2-40B4-BE49-F238E27FC236}">
                  <a16:creationId xmlns:a16="http://schemas.microsoft.com/office/drawing/2014/main" id="{E766C03F-EAA6-4280-BB8C-076732FF9C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36185" y="3470041"/>
              <a:ext cx="4279176" cy="569248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그림 40" descr="텍스트, 가장, 신문, 오래된이(가) 표시된 사진&#10;&#10;자동 생성된 설명">
              <a:extLst>
                <a:ext uri="{FF2B5EF4-FFF2-40B4-BE49-F238E27FC236}">
                  <a16:creationId xmlns:a16="http://schemas.microsoft.com/office/drawing/2014/main" id="{DCA0ED46-92CE-479E-A856-01B238E0F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05446" y="3559157"/>
              <a:ext cx="9209901" cy="560336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06DFEDA-38B2-453F-B133-F0C1DA516E79}"/>
                </a:ext>
              </a:extLst>
            </p:cNvPr>
            <p:cNvSpPr txBox="1"/>
            <p:nvPr/>
          </p:nvSpPr>
          <p:spPr>
            <a:xfrm>
              <a:off x="-504227" y="9671109"/>
              <a:ext cx="10159999" cy="9712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400"/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앨런 튜링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: 1950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년 튜링 테스트 창시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18A11B0-32A4-4C76-B6E4-531924C01C4B}"/>
                </a:ext>
              </a:extLst>
            </p:cNvPr>
            <p:cNvSpPr txBox="1"/>
            <p:nvPr/>
          </p:nvSpPr>
          <p:spPr>
            <a:xfrm>
              <a:off x="11530396" y="9440277"/>
              <a:ext cx="10159999" cy="174822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1956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년 다트머스 회의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존 </a:t>
              </a: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메카시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“인공지능” 언급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12782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차 붐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(1950~1973)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878D5ABF-6D7C-4FC5-827E-2686D3789015}"/>
              </a:ext>
            </a:extLst>
          </p:cNvPr>
          <p:cNvGrpSpPr/>
          <p:nvPr/>
        </p:nvGrpSpPr>
        <p:grpSpPr>
          <a:xfrm>
            <a:off x="2004889" y="1932940"/>
            <a:ext cx="8830751" cy="3932329"/>
            <a:chOff x="3152598" y="3004790"/>
            <a:chExt cx="17404835" cy="775036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71318BF-38D4-4F33-BA17-A7C7394DA075}"/>
                </a:ext>
              </a:extLst>
            </p:cNvPr>
            <p:cNvSpPr txBox="1"/>
            <p:nvPr/>
          </p:nvSpPr>
          <p:spPr>
            <a:xfrm>
              <a:off x="10443790" y="3512708"/>
              <a:ext cx="10113643" cy="5553997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다트머스 회의 이후 인공지능 관심 급증</a:t>
              </a:r>
            </a:p>
            <a:p>
              <a:pPr defTabSz="914400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Perceptron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의 등장 → 간단한 문제 해결</a:t>
              </a:r>
            </a:p>
            <a:p>
              <a:pPr defTabSz="914400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튜링 테스트를 통과한 최초의 </a:t>
              </a:r>
              <a:r>
                <a:rPr lang="ko-KR" altLang="en-US" sz="20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챗봇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ELIZA 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등장</a:t>
              </a:r>
            </a:p>
            <a:p>
              <a:pPr defTabSz="914400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인공지능에 대한 기대 상승</a:t>
              </a:r>
              <a:endPara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defTabSz="914400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많은 재정적 지원</a:t>
              </a:r>
            </a:p>
            <a:p>
              <a:pPr defTabSz="914400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“곧 인간 지능의 기계 등장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!”</a:t>
              </a:r>
              <a:endPara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pic>
          <p:nvPicPr>
            <p:cNvPr id="17" name="Picture 2" descr="http://cs231n.github.io/assets/nn1/neuron_model.jpeg">
              <a:extLst>
                <a:ext uri="{FF2B5EF4-FFF2-40B4-BE49-F238E27FC236}">
                  <a16:creationId xmlns:a16="http://schemas.microsoft.com/office/drawing/2014/main" id="{9C22B214-ECF4-4A74-BA64-CC762F40A8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03855" y="3004790"/>
              <a:ext cx="6058539" cy="34567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BA208F34-0ACA-433B-9FC0-8C456260A6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2598" y="6840191"/>
              <a:ext cx="6037245" cy="3914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12083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차 겨울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(1973~1980)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F394CDE1-D240-492B-9A0D-AAB612154758}"/>
              </a:ext>
            </a:extLst>
          </p:cNvPr>
          <p:cNvSpPr txBox="1"/>
          <p:nvPr/>
        </p:nvSpPr>
        <p:spPr>
          <a:xfrm>
            <a:off x="1150885" y="4630284"/>
            <a:ext cx="2406849" cy="101566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914400"/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한스 </a:t>
            </a:r>
            <a:r>
              <a:rPr lang="ko-KR" alt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모라벡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algn="ctr" defTabSz="914400"/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(Hans Moravec, 1948.11.30~)</a:t>
            </a:r>
            <a:endParaRPr lang="ko-KR" altLang="en-US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39" name="그림 38" descr="벽, 사람, 남자, 실내이(가) 표시된 사진&#10;&#10;자동 생성된 설명">
            <a:extLst>
              <a:ext uri="{FF2B5EF4-FFF2-40B4-BE49-F238E27FC236}">
                <a16:creationId xmlns:a16="http://schemas.microsoft.com/office/drawing/2014/main" id="{FA76F48E-0D38-421F-B0BD-09A0D4E08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934" y="1962021"/>
            <a:ext cx="1691756" cy="24456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B8FA08A9-E57A-42F9-9853-6EE630E3E480}"/>
              </a:ext>
            </a:extLst>
          </p:cNvPr>
          <p:cNvSpPr txBox="1"/>
          <p:nvPr/>
        </p:nvSpPr>
        <p:spPr>
          <a:xfrm>
            <a:off x="3391698" y="1888719"/>
            <a:ext cx="8225803" cy="1894621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b="1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모라벡의</a:t>
            </a: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역설</a:t>
            </a: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인공지능은 인간이 어려워하는 높은 수준의 연산은 잘 해내지만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인간이 쉽게 하는 행위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예를 들어 걷기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듣기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느끼기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눈으로 보기 등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위해서는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엄청난 양의 연산 리소스가 필요하다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  <a:endParaRPr lang="ko-KR" altLang="en-US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29AA34C-743C-4BEA-A137-40F0BEBA6BC6}"/>
              </a:ext>
            </a:extLst>
          </p:cNvPr>
          <p:cNvGrpSpPr/>
          <p:nvPr/>
        </p:nvGrpSpPr>
        <p:grpSpPr>
          <a:xfrm>
            <a:off x="4896692" y="4407711"/>
            <a:ext cx="5049132" cy="1605240"/>
            <a:chOff x="3988642" y="3626007"/>
            <a:chExt cx="5049132" cy="1605240"/>
          </a:xfrm>
        </p:grpSpPr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720F9404-EF2D-4793-954A-610E2B6B3B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98" r="21510" b="16669"/>
            <a:stretch/>
          </p:blipFill>
          <p:spPr>
            <a:xfrm>
              <a:off x="3988642" y="3690125"/>
              <a:ext cx="576655" cy="830038"/>
            </a:xfrm>
            <a:prstGeom prst="rect">
              <a:avLst/>
            </a:prstGeom>
          </p:spPr>
        </p:pic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0A796895-8672-42A2-A530-02DFEF06BD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94" t="3745" r="10044" b="23077"/>
            <a:stretch/>
          </p:blipFill>
          <p:spPr>
            <a:xfrm>
              <a:off x="4787434" y="4390140"/>
              <a:ext cx="864876" cy="788544"/>
            </a:xfrm>
            <a:prstGeom prst="rect">
              <a:avLst/>
            </a:prstGeom>
          </p:spPr>
        </p:pic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9317D66-A42D-44A8-B04B-0728300F3E15}"/>
                </a:ext>
              </a:extLst>
            </p:cNvPr>
            <p:cNvGrpSpPr/>
            <p:nvPr/>
          </p:nvGrpSpPr>
          <p:grpSpPr>
            <a:xfrm>
              <a:off x="5256478" y="3658537"/>
              <a:ext cx="1076955" cy="394492"/>
              <a:chOff x="13843417" y="8064708"/>
              <a:chExt cx="3598936" cy="1318300"/>
            </a:xfrm>
          </p:grpSpPr>
          <p:pic>
            <p:nvPicPr>
              <p:cNvPr id="62" name="그림 61">
                <a:extLst>
                  <a:ext uri="{FF2B5EF4-FFF2-40B4-BE49-F238E27FC236}">
                    <a16:creationId xmlns:a16="http://schemas.microsoft.com/office/drawing/2014/main" id="{DD22A29D-60DC-4A57-9FE2-AF1B7B0DEED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516" t="11724" r="12292" b="32070"/>
              <a:stretch/>
            </p:blipFill>
            <p:spPr>
              <a:xfrm>
                <a:off x="13843417" y="8064708"/>
                <a:ext cx="1740155" cy="1318300"/>
              </a:xfrm>
              <a:prstGeom prst="rect">
                <a:avLst/>
              </a:prstGeom>
            </p:spPr>
          </p:pic>
          <p:pic>
            <p:nvPicPr>
              <p:cNvPr id="63" name="그림 62">
                <a:extLst>
                  <a:ext uri="{FF2B5EF4-FFF2-40B4-BE49-F238E27FC236}">
                    <a16:creationId xmlns:a16="http://schemas.microsoft.com/office/drawing/2014/main" id="{562320C6-6E0D-4217-A78A-0B398DF2EB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516" t="11724" r="12292" b="32070"/>
              <a:stretch/>
            </p:blipFill>
            <p:spPr>
              <a:xfrm>
                <a:off x="15702198" y="8064708"/>
                <a:ext cx="1740155" cy="1318300"/>
              </a:xfrm>
              <a:prstGeom prst="rect">
                <a:avLst/>
              </a:prstGeom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37AFBCD1-F118-4C19-AE42-7912DCB5305B}"/>
                </a:ext>
              </a:extLst>
            </p:cNvPr>
            <p:cNvGrpSpPr/>
            <p:nvPr/>
          </p:nvGrpSpPr>
          <p:grpSpPr>
            <a:xfrm>
              <a:off x="7567950" y="3626007"/>
              <a:ext cx="887163" cy="1107774"/>
              <a:chOff x="14398051" y="6615103"/>
              <a:chExt cx="4073265" cy="5086166"/>
            </a:xfrm>
          </p:grpSpPr>
          <p:pic>
            <p:nvPicPr>
              <p:cNvPr id="49" name="그림 48">
                <a:extLst>
                  <a:ext uri="{FF2B5EF4-FFF2-40B4-BE49-F238E27FC236}">
                    <a16:creationId xmlns:a16="http://schemas.microsoft.com/office/drawing/2014/main" id="{437FDBC3-B528-47BF-A1E4-F218E5209D9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10" t="749" r="15929" b="20279"/>
              <a:stretch/>
            </p:blipFill>
            <p:spPr>
              <a:xfrm>
                <a:off x="14398051" y="6615103"/>
                <a:ext cx="1441705" cy="1697771"/>
              </a:xfrm>
              <a:prstGeom prst="rect">
                <a:avLst/>
              </a:prstGeom>
            </p:spPr>
          </p:pic>
          <p:pic>
            <p:nvPicPr>
              <p:cNvPr id="50" name="그림 49">
                <a:extLst>
                  <a:ext uri="{FF2B5EF4-FFF2-40B4-BE49-F238E27FC236}">
                    <a16:creationId xmlns:a16="http://schemas.microsoft.com/office/drawing/2014/main" id="{08C8DA76-AAA2-4C15-B203-E8C6B1FF1FE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10" t="749" r="15929" b="20279"/>
              <a:stretch/>
            </p:blipFill>
            <p:spPr>
              <a:xfrm>
                <a:off x="15713831" y="6615103"/>
                <a:ext cx="1441705" cy="1697771"/>
              </a:xfrm>
              <a:prstGeom prst="rect">
                <a:avLst/>
              </a:prstGeom>
            </p:spPr>
          </p:pic>
          <p:pic>
            <p:nvPicPr>
              <p:cNvPr id="55" name="그림 54">
                <a:extLst>
                  <a:ext uri="{FF2B5EF4-FFF2-40B4-BE49-F238E27FC236}">
                    <a16:creationId xmlns:a16="http://schemas.microsoft.com/office/drawing/2014/main" id="{681017CE-1EB6-40EA-9EC4-60FE10B2D4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10" t="749" r="15929" b="20279"/>
              <a:stretch/>
            </p:blipFill>
            <p:spPr>
              <a:xfrm>
                <a:off x="17029611" y="6615103"/>
                <a:ext cx="1441705" cy="1697771"/>
              </a:xfrm>
              <a:prstGeom prst="rect">
                <a:avLst/>
              </a:prstGeom>
            </p:spPr>
          </p:pic>
          <p:pic>
            <p:nvPicPr>
              <p:cNvPr id="56" name="그림 55">
                <a:extLst>
                  <a:ext uri="{FF2B5EF4-FFF2-40B4-BE49-F238E27FC236}">
                    <a16:creationId xmlns:a16="http://schemas.microsoft.com/office/drawing/2014/main" id="{1D6E1A6E-895F-4DB5-B46A-2CF8229CF5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10" t="749" r="15929" b="20279"/>
              <a:stretch/>
            </p:blipFill>
            <p:spPr>
              <a:xfrm>
                <a:off x="14398051" y="8312874"/>
                <a:ext cx="1441705" cy="1697771"/>
              </a:xfrm>
              <a:prstGeom prst="rect">
                <a:avLst/>
              </a:prstGeom>
            </p:spPr>
          </p:pic>
          <p:pic>
            <p:nvPicPr>
              <p:cNvPr id="57" name="그림 56">
                <a:extLst>
                  <a:ext uri="{FF2B5EF4-FFF2-40B4-BE49-F238E27FC236}">
                    <a16:creationId xmlns:a16="http://schemas.microsoft.com/office/drawing/2014/main" id="{0CA3E803-5065-4A73-8140-1F85720B21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10" t="749" r="15929" b="20279"/>
              <a:stretch/>
            </p:blipFill>
            <p:spPr>
              <a:xfrm>
                <a:off x="15713831" y="8312874"/>
                <a:ext cx="1441705" cy="1697771"/>
              </a:xfrm>
              <a:prstGeom prst="rect">
                <a:avLst/>
              </a:prstGeom>
            </p:spPr>
          </p:pic>
          <p:pic>
            <p:nvPicPr>
              <p:cNvPr id="58" name="그림 57">
                <a:extLst>
                  <a:ext uri="{FF2B5EF4-FFF2-40B4-BE49-F238E27FC236}">
                    <a16:creationId xmlns:a16="http://schemas.microsoft.com/office/drawing/2014/main" id="{239D0134-D19A-4D7E-B8CD-611F271A0A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10" t="749" r="15929" b="20279"/>
              <a:stretch/>
            </p:blipFill>
            <p:spPr>
              <a:xfrm>
                <a:off x="17029611" y="8312874"/>
                <a:ext cx="1441705" cy="1697771"/>
              </a:xfrm>
              <a:prstGeom prst="rect">
                <a:avLst/>
              </a:prstGeom>
            </p:spPr>
          </p:pic>
          <p:pic>
            <p:nvPicPr>
              <p:cNvPr id="59" name="그림 58">
                <a:extLst>
                  <a:ext uri="{FF2B5EF4-FFF2-40B4-BE49-F238E27FC236}">
                    <a16:creationId xmlns:a16="http://schemas.microsoft.com/office/drawing/2014/main" id="{66410E56-78F3-4F7E-AEA3-2C9E894E0C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10" t="749" r="15929" b="20279"/>
              <a:stretch/>
            </p:blipFill>
            <p:spPr>
              <a:xfrm>
                <a:off x="14398051" y="10003498"/>
                <a:ext cx="1441705" cy="1697771"/>
              </a:xfrm>
              <a:prstGeom prst="rect">
                <a:avLst/>
              </a:prstGeom>
            </p:spPr>
          </p:pic>
          <p:pic>
            <p:nvPicPr>
              <p:cNvPr id="60" name="그림 59">
                <a:extLst>
                  <a:ext uri="{FF2B5EF4-FFF2-40B4-BE49-F238E27FC236}">
                    <a16:creationId xmlns:a16="http://schemas.microsoft.com/office/drawing/2014/main" id="{E3B1060A-F798-4196-A3E0-35C616A241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10" t="749" r="15929" b="20279"/>
              <a:stretch/>
            </p:blipFill>
            <p:spPr>
              <a:xfrm>
                <a:off x="15713831" y="10003498"/>
                <a:ext cx="1441705" cy="1697771"/>
              </a:xfrm>
              <a:prstGeom prst="rect">
                <a:avLst/>
              </a:prstGeom>
            </p:spPr>
          </p:pic>
          <p:pic>
            <p:nvPicPr>
              <p:cNvPr id="61" name="그림 60">
                <a:extLst>
                  <a:ext uri="{FF2B5EF4-FFF2-40B4-BE49-F238E27FC236}">
                    <a16:creationId xmlns:a16="http://schemas.microsoft.com/office/drawing/2014/main" id="{56893119-C225-455B-92C0-991DC9BFD4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10" t="749" r="15929" b="20279"/>
              <a:stretch/>
            </p:blipFill>
            <p:spPr>
              <a:xfrm>
                <a:off x="17029611" y="10003498"/>
                <a:ext cx="1441705" cy="1697771"/>
              </a:xfrm>
              <a:prstGeom prst="rect">
                <a:avLst/>
              </a:prstGeom>
            </p:spPr>
          </p:pic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B92A465-9C1D-4D8C-95A0-5471E4910376}"/>
                </a:ext>
              </a:extLst>
            </p:cNvPr>
            <p:cNvSpPr txBox="1"/>
            <p:nvPr/>
          </p:nvSpPr>
          <p:spPr>
            <a:xfrm>
              <a:off x="8626098" y="3846785"/>
              <a:ext cx="411676" cy="509627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en-US" altLang="ko-KR" sz="20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...</a:t>
              </a:r>
              <a:endPara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7A34B39-97DD-495A-8528-B520F2CC8FC4}"/>
                </a:ext>
              </a:extLst>
            </p:cNvPr>
            <p:cNvSpPr txBox="1"/>
            <p:nvPr/>
          </p:nvSpPr>
          <p:spPr>
            <a:xfrm rot="5400000">
              <a:off x="7913997" y="4737755"/>
              <a:ext cx="411676" cy="509627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en-US" altLang="ko-KR" sz="20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...</a:t>
              </a:r>
              <a:endPara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E917392-0DB9-4E61-9BE6-FCAA7D80B6B9}"/>
                </a:ext>
              </a:extLst>
            </p:cNvPr>
            <p:cNvSpPr txBox="1"/>
            <p:nvPr/>
          </p:nvSpPr>
          <p:spPr>
            <a:xfrm>
              <a:off x="6541593" y="3636708"/>
              <a:ext cx="737027" cy="1594539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en-US" altLang="ko-KR" sz="7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=</a:t>
              </a:r>
              <a:endParaRPr lang="ko-KR" altLang="en-US" sz="7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5154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차 겨울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(1973~1980)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5DCCD49A-5448-484E-B353-D25E435CEC6F}"/>
              </a:ext>
            </a:extLst>
          </p:cNvPr>
          <p:cNvGrpSpPr/>
          <p:nvPr/>
        </p:nvGrpSpPr>
        <p:grpSpPr>
          <a:xfrm>
            <a:off x="1392542" y="2049486"/>
            <a:ext cx="9406916" cy="2759027"/>
            <a:chOff x="1079501" y="3649593"/>
            <a:chExt cx="18160998" cy="5326580"/>
          </a:xfrm>
        </p:grpSpPr>
        <p:pic>
          <p:nvPicPr>
            <p:cNvPr id="33" name="Picture 2" descr="Can an elephant fit through a doorway?">
              <a:extLst>
                <a:ext uri="{FF2B5EF4-FFF2-40B4-BE49-F238E27FC236}">
                  <a16:creationId xmlns:a16="http://schemas.microsoft.com/office/drawing/2014/main" id="{112127D7-CB8C-4305-8890-C22D567572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9501" y="4329528"/>
              <a:ext cx="7162800" cy="36385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51205D2-7D50-4545-A7BF-8C031F5F02A7}"/>
                </a:ext>
              </a:extLst>
            </p:cNvPr>
            <p:cNvSpPr txBox="1"/>
            <p:nvPr/>
          </p:nvSpPr>
          <p:spPr>
            <a:xfrm>
              <a:off x="3041651" y="8466546"/>
              <a:ext cx="3238500" cy="509627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상식의 저주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DFD98C-C344-4927-9F85-05115C51AD0E}"/>
                </a:ext>
              </a:extLst>
            </p:cNvPr>
            <p:cNvSpPr txBox="1"/>
            <p:nvPr/>
          </p:nvSpPr>
          <p:spPr>
            <a:xfrm>
              <a:off x="9163774" y="3649593"/>
              <a:ext cx="10076725" cy="2356286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ko-KR" sz="20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lang="ko-KR" altLang="en-US" sz="20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상식의 저주</a:t>
              </a:r>
              <a:r>
                <a:rPr lang="en-US" altLang="ko-KR" sz="20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]</a:t>
              </a:r>
            </a:p>
            <a:p>
              <a:pPr defTabSz="914400"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인간이 당연하다고 느끼는 상식을 기계에게는 일일이 가르쳐야 한다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</a:t>
              </a:r>
            </a:p>
            <a:p>
              <a:pPr defTabSz="914400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ex) 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사람은 불에 닿으면 뜨겁다고 느낀다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</a:t>
              </a:r>
            </a:p>
            <a:p>
              <a:pPr defTabSz="914400"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사람은 밤에 자고 아침에 일어난다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</a:t>
              </a:r>
            </a:p>
            <a:p>
              <a:pPr defTabSz="914400"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코끼리를 냉장고에 집어넣는 건 불가능하다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</a:t>
              </a:r>
              <a:endPara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673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차 겨울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(1973~1980)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9944F46-3DA4-4B36-9D60-779A1A7D0857}"/>
              </a:ext>
            </a:extLst>
          </p:cNvPr>
          <p:cNvGrpSpPr/>
          <p:nvPr/>
        </p:nvGrpSpPr>
        <p:grpSpPr>
          <a:xfrm>
            <a:off x="1622393" y="2039429"/>
            <a:ext cx="8682793" cy="3312218"/>
            <a:chOff x="1930402" y="2963454"/>
            <a:chExt cx="17310097" cy="660326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1BD335C-57E9-4E30-8D8A-2AFBC23E76E8}"/>
                </a:ext>
              </a:extLst>
            </p:cNvPr>
            <p:cNvSpPr txBox="1"/>
            <p:nvPr/>
          </p:nvSpPr>
          <p:spPr>
            <a:xfrm>
              <a:off x="1930402" y="8466546"/>
              <a:ext cx="5460998" cy="1015663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defTabSz="914400"/>
              <a:r>
                <a:rPr lang="ko-KR" altLang="en-US" sz="20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마빈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0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민스키</a:t>
              </a:r>
              <a:endPara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algn="ctr" defTabSz="914400"/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(Marvin Lee Minsky,</a:t>
              </a:r>
            </a:p>
            <a:p>
              <a:pPr algn="ctr" defTabSz="914400"/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1927.8.9~2016.1.24)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7857FB3-3F40-4815-8F28-70C0F6ADCAAB}"/>
                </a:ext>
              </a:extLst>
            </p:cNvPr>
            <p:cNvSpPr txBox="1"/>
            <p:nvPr/>
          </p:nvSpPr>
          <p:spPr>
            <a:xfrm>
              <a:off x="9163774" y="3291561"/>
              <a:ext cx="10076725" cy="509627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en-US" altLang="ko-KR" sz="20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lang="ko-KR" altLang="en-US" sz="20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퍼셉트론의</a:t>
              </a:r>
              <a:r>
                <a:rPr lang="ko-KR" altLang="en-US" sz="20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한계</a:t>
              </a:r>
              <a:r>
                <a:rPr lang="en-US" altLang="ko-KR" sz="20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]</a:t>
              </a:r>
            </a:p>
          </p:txBody>
        </p:sp>
        <p:pic>
          <p:nvPicPr>
            <p:cNvPr id="22" name="그림 21" descr="사람, 실내, 남자이(가) 표시된 사진&#10;&#10;자동 생성된 설명">
              <a:extLst>
                <a:ext uri="{FF2B5EF4-FFF2-40B4-BE49-F238E27FC236}">
                  <a16:creationId xmlns:a16="http://schemas.microsoft.com/office/drawing/2014/main" id="{2780C624-2BA2-4CD0-970C-8B80C89F62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1389" y="2963454"/>
              <a:ext cx="5099024" cy="521461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BE505245-5619-454B-9756-0476F1D125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60000" y="4612847"/>
              <a:ext cx="3689350" cy="35649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>
              <a:extLst>
                <a:ext uri="{FF2B5EF4-FFF2-40B4-BE49-F238E27FC236}">
                  <a16:creationId xmlns:a16="http://schemas.microsoft.com/office/drawing/2014/main" id="{48BB1C88-E1C4-44F7-8B11-CF89F3ADB8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385937" y="4436262"/>
              <a:ext cx="4413250" cy="38615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A721C0E-4219-407A-BB60-787651756DFF}"/>
                </a:ext>
              </a:extLst>
            </p:cNvPr>
            <p:cNvSpPr txBox="1"/>
            <p:nvPr/>
          </p:nvSpPr>
          <p:spPr>
            <a:xfrm>
              <a:off x="10027201" y="9057097"/>
              <a:ext cx="8717469" cy="509626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ko-KR" altLang="en-US" sz="20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퍼셉트론은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XOR 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문제는 풀 수 없다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2577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2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차 붐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(1980~1987)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41DDA689-27E0-4788-AE93-62D7FBE50D52}"/>
              </a:ext>
            </a:extLst>
          </p:cNvPr>
          <p:cNvSpPr txBox="1"/>
          <p:nvPr/>
        </p:nvSpPr>
        <p:spPr>
          <a:xfrm>
            <a:off x="1391219" y="2513902"/>
            <a:ext cx="5683637" cy="1894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전문가 시스템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보편적인 인공지능을 만들기 어려움을 인정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특정 분야에 많은 데이터가 있으면 해당 분야에서 인공지능 전문가가 됨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4EF7FBC-194B-4BB7-B4E8-5DA7EFA69ECB}"/>
              </a:ext>
            </a:extLst>
          </p:cNvPr>
          <p:cNvGrpSpPr/>
          <p:nvPr/>
        </p:nvGrpSpPr>
        <p:grpSpPr>
          <a:xfrm>
            <a:off x="6537084" y="2348565"/>
            <a:ext cx="4324047" cy="2300172"/>
            <a:chOff x="7378642" y="2348565"/>
            <a:chExt cx="4324047" cy="2300172"/>
          </a:xfrm>
        </p:grpSpPr>
        <p:pic>
          <p:nvPicPr>
            <p:cNvPr id="28" name="Picture 2">
              <a:extLst>
                <a:ext uri="{FF2B5EF4-FFF2-40B4-BE49-F238E27FC236}">
                  <a16:creationId xmlns:a16="http://schemas.microsoft.com/office/drawing/2014/main" id="{EF1739B8-13E8-41CC-BBD0-0293BEF6F1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78642" y="2348565"/>
              <a:ext cx="4324047" cy="19231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317EB50-32B7-44BF-A43C-BC0F13550BDD}"/>
                </a:ext>
              </a:extLst>
            </p:cNvPr>
            <p:cNvSpPr txBox="1"/>
            <p:nvPr/>
          </p:nvSpPr>
          <p:spPr>
            <a:xfrm>
              <a:off x="7535216" y="4139110"/>
              <a:ext cx="4010900" cy="50962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전문가 시스템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]</a:t>
              </a:r>
              <a:endPara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824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2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차 붐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(1980~1987)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C670F3B-A643-459E-9546-5BC87E8D0149}"/>
              </a:ext>
            </a:extLst>
          </p:cNvPr>
          <p:cNvSpPr txBox="1"/>
          <p:nvPr/>
        </p:nvSpPr>
        <p:spPr>
          <a:xfrm>
            <a:off x="1310022" y="1843391"/>
            <a:ext cx="5406863" cy="4202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다층 </a:t>
            </a:r>
            <a:r>
              <a:rPr lang="ko-KR" altLang="en-US" sz="2000" b="1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퍼셉트론</a:t>
            </a: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(Multi layer Perceptron)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Perceptron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한계를 뛰어넘음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한 층의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perceptron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여러 겹 쌓으면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어려운 문제도 풀 수 있음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여러 데이터를 이용한 ‘학습’ 의 개념이 등장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endParaRPr lang="ko-KR" altLang="en-US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b="1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역전파</a:t>
            </a: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(Back propagation)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Multi layer perceptron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학습시키기 위한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학습 방법론 등장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8" name="Picture 6" descr="딥러닝] 01. 딥러닝 기초이론-MLP">
            <a:extLst>
              <a:ext uri="{FF2B5EF4-FFF2-40B4-BE49-F238E27FC236}">
                <a16:creationId xmlns:a16="http://schemas.microsoft.com/office/drawing/2014/main" id="{80F4E1F4-8FA1-483A-8163-9D229CB4BB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63"/>
          <a:stretch/>
        </p:blipFill>
        <p:spPr bwMode="auto">
          <a:xfrm>
            <a:off x="7016183" y="2076338"/>
            <a:ext cx="4161543" cy="244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262C76F-077E-47F2-9043-6E66CE32C5FA}"/>
              </a:ext>
            </a:extLst>
          </p:cNvPr>
          <p:cNvSpPr txBox="1"/>
          <p:nvPr/>
        </p:nvSpPr>
        <p:spPr>
          <a:xfrm>
            <a:off x="6546632" y="4462069"/>
            <a:ext cx="5100644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4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다층 </a:t>
            </a:r>
            <a:r>
              <a:rPr lang="ko-KR" altLang="en-US" sz="2400" b="1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퍼셉트론</a:t>
            </a:r>
            <a:r>
              <a:rPr lang="en-US" altLang="ko-KR" sz="24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</a:t>
            </a:r>
            <a:endParaRPr lang="ko-KR" altLang="en-US" sz="2400" b="1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497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F1892BE0-753C-4F57-B691-D0762850DE0E}"/>
              </a:ext>
            </a:extLst>
          </p:cNvPr>
          <p:cNvGrpSpPr/>
          <p:nvPr/>
        </p:nvGrpSpPr>
        <p:grpSpPr>
          <a:xfrm>
            <a:off x="2162342" y="1679574"/>
            <a:ext cx="7235658" cy="612667"/>
            <a:chOff x="2162342" y="1938464"/>
            <a:chExt cx="7235658" cy="612667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A017B9CD-67FD-4E16-84CB-7ADC4BE107C1}"/>
                </a:ext>
              </a:extLst>
            </p:cNvPr>
            <p:cNvSpPr txBox="1"/>
            <p:nvPr/>
          </p:nvSpPr>
          <p:spPr>
            <a:xfrm>
              <a:off x="4038360" y="1950591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인공지능의 정의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EA3EF83-EE4E-477D-82C9-2C92B5FF8AE3}"/>
                </a:ext>
              </a:extLst>
            </p:cNvPr>
            <p:cNvSpPr txBox="1"/>
            <p:nvPr/>
          </p:nvSpPr>
          <p:spPr>
            <a:xfrm>
              <a:off x="2162342" y="1938464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01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F549AF2-FAFA-4458-BF55-E7C24705BF47}"/>
              </a:ext>
            </a:extLst>
          </p:cNvPr>
          <p:cNvGrpSpPr/>
          <p:nvPr/>
        </p:nvGrpSpPr>
        <p:grpSpPr>
          <a:xfrm>
            <a:off x="2162342" y="2464759"/>
            <a:ext cx="7235658" cy="612667"/>
            <a:chOff x="2162342" y="2776569"/>
            <a:chExt cx="7235658" cy="61266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6858602-DB1A-4550-91B7-155413649BA7}"/>
                </a:ext>
              </a:extLst>
            </p:cNvPr>
            <p:cNvSpPr txBox="1"/>
            <p:nvPr/>
          </p:nvSpPr>
          <p:spPr>
            <a:xfrm>
              <a:off x="2162342" y="2776569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02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49C014-E29E-463F-948A-163A4C90B525}"/>
                </a:ext>
              </a:extLst>
            </p:cNvPr>
            <p:cNvSpPr txBox="1"/>
            <p:nvPr/>
          </p:nvSpPr>
          <p:spPr>
            <a:xfrm>
              <a:off x="4038360" y="2788696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인공지능의 역사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0AAB65A-11C0-4766-BB23-0B54AC672A5F}"/>
              </a:ext>
            </a:extLst>
          </p:cNvPr>
          <p:cNvGrpSpPr/>
          <p:nvPr/>
        </p:nvGrpSpPr>
        <p:grpSpPr>
          <a:xfrm>
            <a:off x="2162342" y="3249944"/>
            <a:ext cx="7235658" cy="612667"/>
            <a:chOff x="2162342" y="3614674"/>
            <a:chExt cx="7235658" cy="61266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7C338A9-EE05-4B92-B7F8-E53F012CB795}"/>
                </a:ext>
              </a:extLst>
            </p:cNvPr>
            <p:cNvSpPr txBox="1"/>
            <p:nvPr/>
          </p:nvSpPr>
          <p:spPr>
            <a:xfrm>
              <a:off x="2162342" y="3614674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03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64AB934-AC5C-4E00-9C90-9DB7C5A1C431}"/>
                </a:ext>
              </a:extLst>
            </p:cNvPr>
            <p:cNvSpPr txBox="1"/>
            <p:nvPr/>
          </p:nvSpPr>
          <p:spPr>
            <a:xfrm>
              <a:off x="4038360" y="3626801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인공지능의 작동 원리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E8B98BB-9702-4C46-B996-EE73C78EBC50}"/>
              </a:ext>
            </a:extLst>
          </p:cNvPr>
          <p:cNvGrpSpPr/>
          <p:nvPr/>
        </p:nvGrpSpPr>
        <p:grpSpPr>
          <a:xfrm>
            <a:off x="2162342" y="4035129"/>
            <a:ext cx="7235658" cy="612667"/>
            <a:chOff x="2162342" y="4452779"/>
            <a:chExt cx="7235658" cy="61266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1803556-BA0E-47F9-99DD-0174F1D478B7}"/>
                </a:ext>
              </a:extLst>
            </p:cNvPr>
            <p:cNvSpPr txBox="1"/>
            <p:nvPr/>
          </p:nvSpPr>
          <p:spPr>
            <a:xfrm>
              <a:off x="2162342" y="4452779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04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63499F7-5DF6-443F-A6CD-1A760F24377D}"/>
                </a:ext>
              </a:extLst>
            </p:cNvPr>
            <p:cNvSpPr txBox="1"/>
            <p:nvPr/>
          </p:nvSpPr>
          <p:spPr>
            <a:xfrm>
              <a:off x="4038360" y="4464906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실습 도구 소개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30906CB-698C-4E04-9202-3A3D8F251B37}"/>
              </a:ext>
            </a:extLst>
          </p:cNvPr>
          <p:cNvGrpSpPr/>
          <p:nvPr/>
        </p:nvGrpSpPr>
        <p:grpSpPr>
          <a:xfrm>
            <a:off x="2162342" y="4820314"/>
            <a:ext cx="7235658" cy="612667"/>
            <a:chOff x="2162342" y="5290885"/>
            <a:chExt cx="7235658" cy="61266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D7DCF81-DF5B-43CB-A1F5-6915E1C2CCB2}"/>
                </a:ext>
              </a:extLst>
            </p:cNvPr>
            <p:cNvSpPr txBox="1"/>
            <p:nvPr/>
          </p:nvSpPr>
          <p:spPr>
            <a:xfrm>
              <a:off x="2162342" y="5290885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05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D6AE856-BD11-4C68-9651-07A5678893F3}"/>
                </a:ext>
              </a:extLst>
            </p:cNvPr>
            <p:cNvSpPr txBox="1"/>
            <p:nvPr/>
          </p:nvSpPr>
          <p:spPr>
            <a:xfrm>
              <a:off x="4038360" y="5303012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이미지 분류 실습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D0FB1AF-A382-4220-A276-3131A64DDB71}"/>
              </a:ext>
            </a:extLst>
          </p:cNvPr>
          <p:cNvGrpSpPr/>
          <p:nvPr/>
        </p:nvGrpSpPr>
        <p:grpSpPr>
          <a:xfrm>
            <a:off x="2162342" y="5605500"/>
            <a:ext cx="7235658" cy="612667"/>
            <a:chOff x="2162342" y="5290885"/>
            <a:chExt cx="7235658" cy="61266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D9BB4DA-DF4F-485D-8EAD-F4A7B9F75329}"/>
                </a:ext>
              </a:extLst>
            </p:cNvPr>
            <p:cNvSpPr txBox="1"/>
            <p:nvPr/>
          </p:nvSpPr>
          <p:spPr>
            <a:xfrm>
              <a:off x="2162342" y="5290885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06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1E9B975-C3E6-4E56-95FD-2FF7225F3EDA}"/>
                </a:ext>
              </a:extLst>
            </p:cNvPr>
            <p:cNvSpPr txBox="1"/>
            <p:nvPr/>
          </p:nvSpPr>
          <p:spPr>
            <a:xfrm>
              <a:off x="4038360" y="5303012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 err="1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웹캠을</a:t>
              </a: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활용한 포즈 인식 실습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42727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2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차 겨울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(1987~1993)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7769AE1-7DDF-4F73-B9C1-CE6AF5666023}"/>
              </a:ext>
            </a:extLst>
          </p:cNvPr>
          <p:cNvSpPr txBox="1"/>
          <p:nvPr/>
        </p:nvSpPr>
        <p:spPr>
          <a:xfrm>
            <a:off x="1381594" y="1971725"/>
            <a:ext cx="4143308" cy="3741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전문가 시스템에 대한 실망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입력한 데이터 이외의 것에는 활용 불가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ko-KR" alt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모라벡의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역설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상식의 저주의 재조명</a:t>
            </a:r>
          </a:p>
          <a:p>
            <a:pPr defTabSz="914400">
              <a:lnSpc>
                <a:spcPct val="150000"/>
              </a:lnSpc>
            </a:pPr>
            <a:endParaRPr lang="en-US" altLang="ko-KR" sz="2000" b="1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학습의 한계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충분히 학습시키기 위한 데이터의 부족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다층 </a:t>
            </a:r>
            <a:r>
              <a:rPr lang="ko-KR" alt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퍼셉트론의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역전파를 가속화할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컴퓨팅 파워의 부족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5AEDA74-7170-4C06-9B40-DB5A5968D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529" y="2371893"/>
            <a:ext cx="5741952" cy="27198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6581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인공지능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부흥기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(1993~2011)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69386D8-2CD7-4C39-9F71-C5F1CFBD865E}"/>
              </a:ext>
            </a:extLst>
          </p:cNvPr>
          <p:cNvSpPr txBox="1"/>
          <p:nvPr/>
        </p:nvSpPr>
        <p:spPr>
          <a:xfrm>
            <a:off x="6059844" y="1933202"/>
            <a:ext cx="5763856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- 2016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 </a:t>
            </a:r>
            <a:r>
              <a:rPr kumimoji="0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제프리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힌튼 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Deep network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처음으로 사용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694D19-6109-4F54-AF7E-B248AF969422}"/>
              </a:ext>
            </a:extLst>
          </p:cNvPr>
          <p:cNvGrpSpPr/>
          <p:nvPr/>
        </p:nvGrpSpPr>
        <p:grpSpPr>
          <a:xfrm>
            <a:off x="7294557" y="2545366"/>
            <a:ext cx="3046783" cy="3620175"/>
            <a:chOff x="7897807" y="2343942"/>
            <a:chExt cx="3046783" cy="3620175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3ABF6944-06FA-432D-B8A7-4C591B685253}"/>
                </a:ext>
              </a:extLst>
            </p:cNvPr>
            <p:cNvGrpSpPr/>
            <p:nvPr/>
          </p:nvGrpSpPr>
          <p:grpSpPr>
            <a:xfrm>
              <a:off x="7897807" y="2343942"/>
              <a:ext cx="3046783" cy="3620175"/>
              <a:chOff x="12414997" y="2065223"/>
              <a:chExt cx="7243373" cy="8606547"/>
            </a:xfrm>
          </p:grpSpPr>
          <p:pic>
            <p:nvPicPr>
              <p:cNvPr id="32" name="그림 31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B3C923AD-4866-489B-AE4A-1A7CCAEF11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414997" y="2065223"/>
                <a:ext cx="7243373" cy="8606547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20FCA7ED-4062-45C6-BF92-698F442127B3}"/>
                  </a:ext>
                </a:extLst>
              </p:cNvPr>
              <p:cNvSpPr/>
              <p:nvPr/>
            </p:nvSpPr>
            <p:spPr>
              <a:xfrm>
                <a:off x="16490950" y="2139365"/>
                <a:ext cx="1444625" cy="384428"/>
              </a:xfrm>
              <a:prstGeom prst="rect">
                <a:avLst/>
              </a:prstGeom>
              <a:noFill/>
              <a:ln w="38100" cap="flat" cmpd="sng" algn="ctr">
                <a:solidFill>
                  <a:srgbClr val="FF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endParaRPr>
              </a:p>
            </p:txBody>
          </p:sp>
        </p:grpSp>
        <p:pic>
          <p:nvPicPr>
            <p:cNvPr id="31" name="그림 30" descr="나무, 사람, 실외이(가) 표시된 사진&#10;&#10;자동 생성된 설명">
              <a:extLst>
                <a:ext uri="{FF2B5EF4-FFF2-40B4-BE49-F238E27FC236}">
                  <a16:creationId xmlns:a16="http://schemas.microsoft.com/office/drawing/2014/main" id="{5794F248-219D-45F9-AA95-F2E21C988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09835" y="3588376"/>
              <a:ext cx="1222726" cy="113130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B94EE03B-5F77-49F4-9814-9388FD1C7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6687" y="1789957"/>
            <a:ext cx="2578703" cy="16680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F307D754-4B6F-428A-A7C2-E1434A464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2383" y="4080760"/>
            <a:ext cx="2827313" cy="15550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7DB7583-4B70-4ED2-844F-F725AD8D2875}"/>
              </a:ext>
            </a:extLst>
          </p:cNvPr>
          <p:cNvSpPr txBox="1"/>
          <p:nvPr/>
        </p:nvSpPr>
        <p:spPr>
          <a:xfrm>
            <a:off x="770278" y="3458056"/>
            <a:ext cx="6011522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[1997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 체스 세계 체스 챔피언 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IBM Deep Blue]</a:t>
            </a: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EDD947A-1E5D-4105-ACCC-922BA63B1763}"/>
              </a:ext>
            </a:extLst>
          </p:cNvPr>
          <p:cNvSpPr txBox="1"/>
          <p:nvPr/>
        </p:nvSpPr>
        <p:spPr>
          <a:xfrm>
            <a:off x="757578" y="5624435"/>
            <a:ext cx="6036922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[2011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 </a:t>
            </a:r>
            <a:r>
              <a:rPr kumimoji="0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제퍼디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퀴즈 쇼에서 우승한 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IBM Watson]</a:t>
            </a: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30616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딥러닝 혁명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(2012)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2F7C60-5D33-4B59-96C9-104F449405C7}"/>
              </a:ext>
            </a:extLst>
          </p:cNvPr>
          <p:cNvGrpSpPr/>
          <p:nvPr/>
        </p:nvGrpSpPr>
        <p:grpSpPr>
          <a:xfrm>
            <a:off x="1502518" y="2379559"/>
            <a:ext cx="9186964" cy="3020166"/>
            <a:chOff x="1104900" y="3332869"/>
            <a:chExt cx="18631624" cy="6125048"/>
          </a:xfrm>
        </p:grpSpPr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A51AD543-2A05-4B05-9EAC-47C3D2BFCC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900" y="3332869"/>
              <a:ext cx="9779000" cy="61250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B191B5-7E43-4163-A3AA-7A4ED99D03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64024" y="5190717"/>
              <a:ext cx="8572500" cy="4267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4145F3A-76E3-45BB-BDEA-D400155FB145}"/>
                </a:ext>
              </a:extLst>
            </p:cNvPr>
            <p:cNvSpPr txBox="1"/>
            <p:nvPr/>
          </p:nvSpPr>
          <p:spPr>
            <a:xfrm>
              <a:off x="12783636" y="4897782"/>
              <a:ext cx="533327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524030" latinLnBrk="1">
                <a:spcBef>
                  <a:spcPct val="20000"/>
                </a:spcBef>
              </a:pPr>
              <a:r>
                <a:rPr lang="en-US" altLang="ko-KR" sz="16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&lt;</a:t>
              </a:r>
              <a:r>
                <a:rPr lang="en-US" altLang="ko-KR" sz="16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AlexNet</a:t>
              </a:r>
              <a:r>
                <a:rPr lang="en-US" altLang="ko-KR" sz="16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57919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딥러닝 혁명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(2012)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2F7C60-5D33-4B59-96C9-104F449405C7}"/>
              </a:ext>
            </a:extLst>
          </p:cNvPr>
          <p:cNvGrpSpPr/>
          <p:nvPr/>
        </p:nvGrpSpPr>
        <p:grpSpPr>
          <a:xfrm>
            <a:off x="1502518" y="2379559"/>
            <a:ext cx="9186964" cy="3020166"/>
            <a:chOff x="1104900" y="3332869"/>
            <a:chExt cx="18631624" cy="6125048"/>
          </a:xfrm>
        </p:grpSpPr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A51AD543-2A05-4B05-9EAC-47C3D2BFCC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900" y="3332869"/>
              <a:ext cx="9779000" cy="61250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B191B5-7E43-4163-A3AA-7A4ED99D03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64024" y="5190717"/>
              <a:ext cx="8572500" cy="4267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4145F3A-76E3-45BB-BDEA-D400155FB145}"/>
                </a:ext>
              </a:extLst>
            </p:cNvPr>
            <p:cNvSpPr txBox="1"/>
            <p:nvPr/>
          </p:nvSpPr>
          <p:spPr>
            <a:xfrm>
              <a:off x="12783636" y="4897782"/>
              <a:ext cx="533327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524030" latinLnBrk="1">
                <a:spcBef>
                  <a:spcPct val="20000"/>
                </a:spcBef>
              </a:pPr>
              <a:r>
                <a:rPr lang="en-US" altLang="ko-KR" sz="16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&lt;</a:t>
              </a:r>
              <a:r>
                <a:rPr lang="en-US" altLang="ko-KR" sz="16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AlexNet</a:t>
              </a:r>
              <a:r>
                <a:rPr lang="en-US" altLang="ko-KR" sz="16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&gt;</a:t>
              </a:r>
            </a:p>
          </p:txBody>
        </p:sp>
      </p:grpSp>
      <p:pic>
        <p:nvPicPr>
          <p:cNvPr id="12" name="Picture 4" descr="심층신경망을 개발한 제프리 힌튼. 사진=제프리 힌튼 트위터">
            <a:extLst>
              <a:ext uri="{FF2B5EF4-FFF2-40B4-BE49-F238E27FC236}">
                <a16:creationId xmlns:a16="http://schemas.microsoft.com/office/drawing/2014/main" id="{4F7CEF41-99EB-4EEA-B3E7-0DA9E448A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9606" y="3006289"/>
            <a:ext cx="2367696" cy="157846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419674-966F-4F11-B35F-C891D33C75C2}"/>
              </a:ext>
            </a:extLst>
          </p:cNvPr>
          <p:cNvSpPr txBox="1"/>
          <p:nvPr/>
        </p:nvSpPr>
        <p:spPr>
          <a:xfrm>
            <a:off x="1701800" y="5676082"/>
            <a:ext cx="8788400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dirty="0" err="1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제프리</a:t>
            </a:r>
            <a:r>
              <a:rPr lang="ko-KR" altLang="en-US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힌튼 교수님의 </a:t>
            </a:r>
            <a:r>
              <a:rPr lang="en-US" altLang="ko-KR" sz="2000" dirty="0" err="1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AlexNet</a:t>
            </a:r>
            <a:r>
              <a:rPr lang="ko-KR" altLang="en-US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 </a:t>
            </a:r>
            <a:r>
              <a:rPr lang="en-US" altLang="ko-KR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2012</a:t>
            </a:r>
            <a:r>
              <a:rPr lang="ko-KR" altLang="en-US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 </a:t>
            </a:r>
            <a:r>
              <a:rPr lang="en-US" altLang="ko-KR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ImageNet </a:t>
            </a:r>
            <a:r>
              <a:rPr lang="ko-KR" altLang="en-US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대회에서 우승을 거두다</a:t>
            </a:r>
            <a:r>
              <a:rPr lang="en-US" altLang="ko-KR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</a:t>
            </a:r>
            <a:endParaRPr lang="ko-KR" altLang="en-US" sz="2000" dirty="0">
              <a:solidFill>
                <a:srgbClr val="FF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7027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딥러닝 혁명 이후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...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9E7619D-EA58-4CE4-B817-605DFCC05494}"/>
              </a:ext>
            </a:extLst>
          </p:cNvPr>
          <p:cNvGrpSpPr/>
          <p:nvPr/>
        </p:nvGrpSpPr>
        <p:grpSpPr>
          <a:xfrm>
            <a:off x="1553633" y="1988933"/>
            <a:ext cx="8411634" cy="3575891"/>
            <a:chOff x="1104900" y="3115000"/>
            <a:chExt cx="17453040" cy="741950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51BF82-3833-4329-90FD-B82386150D8D}"/>
                </a:ext>
              </a:extLst>
            </p:cNvPr>
            <p:cNvSpPr txBox="1"/>
            <p:nvPr/>
          </p:nvSpPr>
          <p:spPr>
            <a:xfrm>
              <a:off x="3755940" y="9477097"/>
              <a:ext cx="12808122" cy="10574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이후 현재까지 인공지능 분야는 꾸준히 발전하는 중</a:t>
              </a:r>
              <a:r>
                <a:rPr lang="en-US" altLang="ko-KR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!</a:t>
              </a:r>
              <a:endPara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E2709ABF-E569-40F1-94B6-C9000BD8F812}"/>
                </a:ext>
              </a:extLst>
            </p:cNvPr>
            <p:cNvGrpSpPr/>
            <p:nvPr/>
          </p:nvGrpSpPr>
          <p:grpSpPr>
            <a:xfrm>
              <a:off x="1104900" y="5106981"/>
              <a:ext cx="5333276" cy="3611516"/>
              <a:chOff x="1107970" y="6047570"/>
              <a:chExt cx="5333276" cy="3611516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D795A2B-A13B-4259-8BE2-E2D66BFFF1F0}"/>
                  </a:ext>
                </a:extLst>
              </p:cNvPr>
              <p:cNvSpPr txBox="1"/>
              <p:nvPr/>
            </p:nvSpPr>
            <p:spPr>
              <a:xfrm>
                <a:off x="1107970" y="8828910"/>
                <a:ext cx="5333276" cy="8301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1524030" latinLnBrk="1">
                  <a:spcBef>
                    <a:spcPct val="20000"/>
                  </a:spcBef>
                </a:pPr>
                <a:r>
                  <a:rPr lang="en-US" altLang="ko-KR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&lt;GPU </a:t>
                </a:r>
                <a:r>
                  <a:rPr lang="ko-KR" altLang="en-US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병렬 컴퓨팅</a:t>
                </a:r>
                <a:r>
                  <a:rPr lang="en-US" altLang="ko-KR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&gt;</a:t>
                </a:r>
              </a:p>
            </p:txBody>
          </p:sp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53133CA4-C8DD-4E60-82A5-C33315B9FA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956958" y="6047570"/>
                <a:ext cx="3635301" cy="242353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</p:grp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63A56706-25CA-49EA-ACC8-394956535E5E}"/>
                </a:ext>
              </a:extLst>
            </p:cNvPr>
            <p:cNvGrpSpPr/>
            <p:nvPr/>
          </p:nvGrpSpPr>
          <p:grpSpPr>
            <a:xfrm>
              <a:off x="6365718" y="3115000"/>
              <a:ext cx="4831213" cy="3038126"/>
              <a:chOff x="1359002" y="2767760"/>
              <a:chExt cx="5689060" cy="3577586"/>
            </a:xfrm>
          </p:grpSpPr>
          <p:pic>
            <p:nvPicPr>
              <p:cNvPr id="43" name="그림 42">
                <a:extLst>
                  <a:ext uri="{FF2B5EF4-FFF2-40B4-BE49-F238E27FC236}">
                    <a16:creationId xmlns:a16="http://schemas.microsoft.com/office/drawing/2014/main" id="{F0504616-92C3-44C7-BBCD-AA8EE327EC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9002" y="2767760"/>
                <a:ext cx="5689060" cy="2721267"/>
              </a:xfrm>
              <a:prstGeom prst="rect">
                <a:avLst/>
              </a:prstGeom>
            </p:spPr>
          </p:pic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8EFE9655-EDE7-4212-90C8-E20F4BE28FCE}"/>
                  </a:ext>
                </a:extLst>
              </p:cNvPr>
              <p:cNvSpPr txBox="1"/>
              <p:nvPr/>
            </p:nvSpPr>
            <p:spPr>
              <a:xfrm>
                <a:off x="1536893" y="5367761"/>
                <a:ext cx="5333275" cy="97758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1524030" latinLnBrk="1">
                  <a:spcBef>
                    <a:spcPct val="20000"/>
                  </a:spcBef>
                </a:pPr>
                <a:r>
                  <a:rPr lang="en-US" altLang="ko-KR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&lt;</a:t>
                </a:r>
                <a:r>
                  <a:rPr lang="ko-KR" altLang="en-US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빅데이터</a:t>
                </a:r>
                <a:r>
                  <a:rPr lang="en-US" altLang="ko-KR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&gt;</a:t>
                </a: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3CBF6F37-2BA1-4D11-9A9F-8659A6A3ED7F}"/>
                </a:ext>
              </a:extLst>
            </p:cNvPr>
            <p:cNvGrpSpPr/>
            <p:nvPr/>
          </p:nvGrpSpPr>
          <p:grpSpPr>
            <a:xfrm>
              <a:off x="11288338" y="4538892"/>
              <a:ext cx="7269602" cy="4466653"/>
              <a:chOff x="9051031" y="3392027"/>
              <a:chExt cx="7269602" cy="4466653"/>
            </a:xfrm>
          </p:grpSpPr>
          <p:pic>
            <p:nvPicPr>
              <p:cNvPr id="46" name="그림 45">
                <a:extLst>
                  <a:ext uri="{FF2B5EF4-FFF2-40B4-BE49-F238E27FC236}">
                    <a16:creationId xmlns:a16="http://schemas.microsoft.com/office/drawing/2014/main" id="{DC853220-4FE7-4F54-828E-AB4451C537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36153" y="3392027"/>
                <a:ext cx="5899355" cy="3323303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71955B40-A82F-4F9E-B9B0-DF4A37D0B3FE}"/>
                  </a:ext>
                </a:extLst>
              </p:cNvPr>
              <p:cNvSpPr txBox="1"/>
              <p:nvPr/>
            </p:nvSpPr>
            <p:spPr>
              <a:xfrm>
                <a:off x="9051031" y="7028504"/>
                <a:ext cx="7269602" cy="8301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1524030" latinLnBrk="1">
                  <a:spcBef>
                    <a:spcPct val="20000"/>
                  </a:spcBef>
                </a:pPr>
                <a:r>
                  <a:rPr lang="en-US" altLang="ko-KR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&lt;2016</a:t>
                </a:r>
                <a:r>
                  <a:rPr lang="ko-KR" altLang="en-US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년 알파고 </a:t>
                </a:r>
                <a:r>
                  <a:rPr lang="en-US" altLang="ko-KR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VS </a:t>
                </a:r>
                <a:r>
                  <a:rPr lang="ko-KR" altLang="en-US" sz="2000" dirty="0" err="1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이세돌</a:t>
                </a:r>
                <a:r>
                  <a:rPr lang="en-US" altLang="ko-KR" sz="2000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&gt;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63140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학습이란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0892F08-2C32-460F-8B9D-00949085157E}"/>
              </a:ext>
            </a:extLst>
          </p:cNvPr>
          <p:cNvGrpSpPr/>
          <p:nvPr/>
        </p:nvGrpSpPr>
        <p:grpSpPr>
          <a:xfrm>
            <a:off x="3645884" y="2421412"/>
            <a:ext cx="4900233" cy="3546251"/>
            <a:chOff x="1766129" y="3697636"/>
            <a:chExt cx="7168321" cy="5187644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512D3C34-C583-4A28-AD16-90D2CF58F207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EC71257C-E3D1-480A-9E7B-8E77F98175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68" name="직선 화살표 연결선 67">
                <a:extLst>
                  <a:ext uri="{FF2B5EF4-FFF2-40B4-BE49-F238E27FC236}">
                    <a16:creationId xmlns:a16="http://schemas.microsoft.com/office/drawing/2014/main" id="{F86203DD-6ABE-4320-81A5-115D0AFE28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96FC3BEB-3B82-4931-AC04-4AEF6FCCA6AF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4217479A-CB53-4B51-B86B-615DBD29EDBE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E1A34ADD-29C5-47FF-80CE-C102D7EEE83F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9462CADB-507F-47C2-B72C-632A458258FA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8BF267F5-19A9-4B9D-B99C-22BC820EB7D2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9B03C52-7178-4A3D-B739-956FEBEF6989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25A9D67-AB65-482E-972A-754A66C83C52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E6A2407-5762-4482-A323-33A960114A94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CD483800-9DB0-47A7-B824-2B31FBAB5B74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F50D9C0B-F6BE-47F4-AC74-97545C85E003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4E27EB56-1EF0-49FB-B323-127147309F00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78CECA8B-D520-4C28-9504-5029B66CA1A9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296FA52D-2EB9-46A3-A6CC-670B2D770A92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F758CE46-893F-41BB-AF28-2A7FE7495E78}"/>
              </a:ext>
            </a:extLst>
          </p:cNvPr>
          <p:cNvSpPr txBox="1"/>
          <p:nvPr/>
        </p:nvSpPr>
        <p:spPr>
          <a:xfrm>
            <a:off x="1430285" y="1634551"/>
            <a:ext cx="9016171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두 색깔이 다른 원들을 가르는 선을 그리기</a:t>
            </a: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8567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학습이란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0892F08-2C32-460F-8B9D-00949085157E}"/>
              </a:ext>
            </a:extLst>
          </p:cNvPr>
          <p:cNvGrpSpPr/>
          <p:nvPr/>
        </p:nvGrpSpPr>
        <p:grpSpPr>
          <a:xfrm>
            <a:off x="3645884" y="2421412"/>
            <a:ext cx="4900233" cy="3546251"/>
            <a:chOff x="1766129" y="3697636"/>
            <a:chExt cx="7168321" cy="5187644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512D3C34-C583-4A28-AD16-90D2CF58F207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EC71257C-E3D1-480A-9E7B-8E77F98175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68" name="직선 화살표 연결선 67">
                <a:extLst>
                  <a:ext uri="{FF2B5EF4-FFF2-40B4-BE49-F238E27FC236}">
                    <a16:creationId xmlns:a16="http://schemas.microsoft.com/office/drawing/2014/main" id="{F86203DD-6ABE-4320-81A5-115D0AFE28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96FC3BEB-3B82-4931-AC04-4AEF6FCCA6AF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4217479A-CB53-4B51-B86B-615DBD29EDBE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E1A34ADD-29C5-47FF-80CE-C102D7EEE83F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9462CADB-507F-47C2-B72C-632A458258FA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8BF267F5-19A9-4B9D-B99C-22BC820EB7D2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9B03C52-7178-4A3D-B739-956FEBEF6989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25A9D67-AB65-482E-972A-754A66C83C52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E6A2407-5762-4482-A323-33A960114A94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CD483800-9DB0-47A7-B824-2B31FBAB5B74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F50D9C0B-F6BE-47F4-AC74-97545C85E003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4E27EB56-1EF0-49FB-B323-127147309F00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78CECA8B-D520-4C28-9504-5029B66CA1A9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296FA52D-2EB9-46A3-A6CC-670B2D770A92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F758CE46-893F-41BB-AF28-2A7FE7495E78}"/>
              </a:ext>
            </a:extLst>
          </p:cNvPr>
          <p:cNvSpPr txBox="1"/>
          <p:nvPr/>
        </p:nvSpPr>
        <p:spPr>
          <a:xfrm>
            <a:off x="1430285" y="1634551"/>
            <a:ext cx="9016171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정확히 구분 실패</a:t>
            </a: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BDF533E-BD16-494E-94FB-E0BCD08747EB}"/>
              </a:ext>
            </a:extLst>
          </p:cNvPr>
          <p:cNvCxnSpPr>
            <a:cxnSpLocks/>
          </p:cNvCxnSpPr>
          <p:nvPr/>
        </p:nvCxnSpPr>
        <p:spPr>
          <a:xfrm>
            <a:off x="4270397" y="2869984"/>
            <a:ext cx="4185549" cy="249908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4860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학습이란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0892F08-2C32-460F-8B9D-00949085157E}"/>
              </a:ext>
            </a:extLst>
          </p:cNvPr>
          <p:cNvGrpSpPr/>
          <p:nvPr/>
        </p:nvGrpSpPr>
        <p:grpSpPr>
          <a:xfrm>
            <a:off x="3645884" y="2421412"/>
            <a:ext cx="4900233" cy="3546251"/>
            <a:chOff x="1766129" y="3697636"/>
            <a:chExt cx="7168321" cy="5187644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512D3C34-C583-4A28-AD16-90D2CF58F207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EC71257C-E3D1-480A-9E7B-8E77F98175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68" name="직선 화살표 연결선 67">
                <a:extLst>
                  <a:ext uri="{FF2B5EF4-FFF2-40B4-BE49-F238E27FC236}">
                    <a16:creationId xmlns:a16="http://schemas.microsoft.com/office/drawing/2014/main" id="{F86203DD-6ABE-4320-81A5-115D0AFE28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96FC3BEB-3B82-4931-AC04-4AEF6FCCA6AF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4217479A-CB53-4B51-B86B-615DBD29EDBE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E1A34ADD-29C5-47FF-80CE-C102D7EEE83F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9462CADB-507F-47C2-B72C-632A458258FA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8BF267F5-19A9-4B9D-B99C-22BC820EB7D2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9B03C52-7178-4A3D-B739-956FEBEF6989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25A9D67-AB65-482E-972A-754A66C83C52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E6A2407-5762-4482-A323-33A960114A94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CD483800-9DB0-47A7-B824-2B31FBAB5B74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F50D9C0B-F6BE-47F4-AC74-97545C85E003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4E27EB56-1EF0-49FB-B323-127147309F00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78CECA8B-D520-4C28-9504-5029B66CA1A9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296FA52D-2EB9-46A3-A6CC-670B2D770A92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F758CE46-893F-41BB-AF28-2A7FE7495E78}"/>
              </a:ext>
            </a:extLst>
          </p:cNvPr>
          <p:cNvSpPr txBox="1"/>
          <p:nvPr/>
        </p:nvSpPr>
        <p:spPr>
          <a:xfrm>
            <a:off x="1430285" y="1634551"/>
            <a:ext cx="9016171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수정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시계 또는 반시계 방향으로 움직이기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BDF533E-BD16-494E-94FB-E0BCD08747EB}"/>
              </a:ext>
            </a:extLst>
          </p:cNvPr>
          <p:cNvCxnSpPr>
            <a:cxnSpLocks/>
          </p:cNvCxnSpPr>
          <p:nvPr/>
        </p:nvCxnSpPr>
        <p:spPr>
          <a:xfrm>
            <a:off x="4270397" y="2869984"/>
            <a:ext cx="4185549" cy="249908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6F24316C-4E1C-47F8-8778-0A4EDEA2B33D}"/>
              </a:ext>
            </a:extLst>
          </p:cNvPr>
          <p:cNvCxnSpPr>
            <a:cxnSpLocks/>
          </p:cNvCxnSpPr>
          <p:nvPr/>
        </p:nvCxnSpPr>
        <p:spPr>
          <a:xfrm>
            <a:off x="5032938" y="2177093"/>
            <a:ext cx="2628546" cy="3621705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C0A1AFF1-9545-4362-B7BA-0C216E4F854D}"/>
              </a:ext>
            </a:extLst>
          </p:cNvPr>
          <p:cNvSpPr/>
          <p:nvPr/>
        </p:nvSpPr>
        <p:spPr>
          <a:xfrm>
            <a:off x="3997126" y="2119765"/>
            <a:ext cx="954814" cy="704554"/>
          </a:xfrm>
          <a:custGeom>
            <a:avLst/>
            <a:gdLst>
              <a:gd name="connsiteX0" fmla="*/ 0 w 1175657"/>
              <a:gd name="connsiteY0" fmla="*/ 722764 h 753217"/>
              <a:gd name="connsiteX1" fmla="*/ 130628 w 1175657"/>
              <a:gd name="connsiteY1" fmla="*/ 670513 h 753217"/>
              <a:gd name="connsiteX2" fmla="*/ 391886 w 1175657"/>
              <a:gd name="connsiteY2" fmla="*/ 17370 h 753217"/>
              <a:gd name="connsiteX3" fmla="*/ 1175657 w 1175657"/>
              <a:gd name="connsiteY3" fmla="*/ 252501 h 753217"/>
              <a:gd name="connsiteX0" fmla="*/ 0 w 1175657"/>
              <a:gd name="connsiteY0" fmla="*/ 722764 h 722764"/>
              <a:gd name="connsiteX1" fmla="*/ 391886 w 1175657"/>
              <a:gd name="connsiteY1" fmla="*/ 17370 h 722764"/>
              <a:gd name="connsiteX2" fmla="*/ 1175657 w 1175657"/>
              <a:gd name="connsiteY2" fmla="*/ 252501 h 722764"/>
              <a:gd name="connsiteX0" fmla="*/ 0 w 1175657"/>
              <a:gd name="connsiteY0" fmla="*/ 682575 h 682575"/>
              <a:gd name="connsiteX1" fmla="*/ 290286 w 1175657"/>
              <a:gd name="connsiteY1" fmla="*/ 21631 h 682575"/>
              <a:gd name="connsiteX2" fmla="*/ 1175657 w 1175657"/>
              <a:gd name="connsiteY2" fmla="*/ 212312 h 682575"/>
              <a:gd name="connsiteX0" fmla="*/ 0 w 1175657"/>
              <a:gd name="connsiteY0" fmla="*/ 716924 h 716924"/>
              <a:gd name="connsiteX1" fmla="*/ 302986 w 1175657"/>
              <a:gd name="connsiteY1" fmla="*/ 17880 h 716924"/>
              <a:gd name="connsiteX2" fmla="*/ 1175657 w 1175657"/>
              <a:gd name="connsiteY2" fmla="*/ 246661 h 716924"/>
              <a:gd name="connsiteX0" fmla="*/ 0 w 1175657"/>
              <a:gd name="connsiteY0" fmla="*/ 716924 h 716924"/>
              <a:gd name="connsiteX1" fmla="*/ 302986 w 1175657"/>
              <a:gd name="connsiteY1" fmla="*/ 17880 h 716924"/>
              <a:gd name="connsiteX2" fmla="*/ 1175657 w 1175657"/>
              <a:gd name="connsiteY2" fmla="*/ 246661 h 716924"/>
              <a:gd name="connsiteX0" fmla="*/ 2020 w 974477"/>
              <a:gd name="connsiteY0" fmla="*/ 767724 h 767724"/>
              <a:gd name="connsiteX1" fmla="*/ 101806 w 974477"/>
              <a:gd name="connsiteY1" fmla="*/ 17880 h 767724"/>
              <a:gd name="connsiteX2" fmla="*/ 974477 w 974477"/>
              <a:gd name="connsiteY2" fmla="*/ 246661 h 767724"/>
              <a:gd name="connsiteX0" fmla="*/ 4885 w 977342"/>
              <a:gd name="connsiteY0" fmla="*/ 767724 h 823752"/>
              <a:gd name="connsiteX1" fmla="*/ 104671 w 977342"/>
              <a:gd name="connsiteY1" fmla="*/ 17880 h 823752"/>
              <a:gd name="connsiteX2" fmla="*/ 977342 w 977342"/>
              <a:gd name="connsiteY2" fmla="*/ 246661 h 823752"/>
              <a:gd name="connsiteX0" fmla="*/ 63998 w 955175"/>
              <a:gd name="connsiteY0" fmla="*/ 833764 h 886609"/>
              <a:gd name="connsiteX1" fmla="*/ 82504 w 955175"/>
              <a:gd name="connsiteY1" fmla="*/ 17880 h 886609"/>
              <a:gd name="connsiteX2" fmla="*/ 955175 w 955175"/>
              <a:gd name="connsiteY2" fmla="*/ 246661 h 886609"/>
              <a:gd name="connsiteX0" fmla="*/ 117035 w 1008212"/>
              <a:gd name="connsiteY0" fmla="*/ 833764 h 833764"/>
              <a:gd name="connsiteX1" fmla="*/ 135541 w 1008212"/>
              <a:gd name="connsiteY1" fmla="*/ 17880 h 833764"/>
              <a:gd name="connsiteX2" fmla="*/ 1008212 w 1008212"/>
              <a:gd name="connsiteY2" fmla="*/ 246661 h 833764"/>
              <a:gd name="connsiteX0" fmla="*/ 63637 w 954814"/>
              <a:gd name="connsiteY0" fmla="*/ 704554 h 704554"/>
              <a:gd name="connsiteX1" fmla="*/ 214223 w 954814"/>
              <a:gd name="connsiteY1" fmla="*/ 51230 h 704554"/>
              <a:gd name="connsiteX2" fmla="*/ 954814 w 954814"/>
              <a:gd name="connsiteY2" fmla="*/ 117451 h 704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814" h="704554">
                <a:moveTo>
                  <a:pt x="63637" y="704554"/>
                </a:moveTo>
                <a:cubicBezTo>
                  <a:pt x="-63000" y="298517"/>
                  <a:pt x="5580" y="199457"/>
                  <a:pt x="214223" y="51230"/>
                </a:cubicBezTo>
                <a:cubicBezTo>
                  <a:pt x="388395" y="-18439"/>
                  <a:pt x="650014" y="-34949"/>
                  <a:pt x="954814" y="117451"/>
                </a:cubicBezTo>
              </a:path>
            </a:pathLst>
          </a:custGeom>
          <a:noFill/>
          <a:ln w="28575" cap="flat" cmpd="sng" algn="ctr">
            <a:solidFill>
              <a:srgbClr val="000000"/>
            </a:solidFill>
            <a:prstDash val="solid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31970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학습이란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0892F08-2C32-460F-8B9D-00949085157E}"/>
              </a:ext>
            </a:extLst>
          </p:cNvPr>
          <p:cNvGrpSpPr/>
          <p:nvPr/>
        </p:nvGrpSpPr>
        <p:grpSpPr>
          <a:xfrm>
            <a:off x="3645884" y="2421412"/>
            <a:ext cx="4900233" cy="3546251"/>
            <a:chOff x="1766129" y="3697636"/>
            <a:chExt cx="7168321" cy="5187644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512D3C34-C583-4A28-AD16-90D2CF58F207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EC71257C-E3D1-480A-9E7B-8E77F98175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68" name="직선 화살표 연결선 67">
                <a:extLst>
                  <a:ext uri="{FF2B5EF4-FFF2-40B4-BE49-F238E27FC236}">
                    <a16:creationId xmlns:a16="http://schemas.microsoft.com/office/drawing/2014/main" id="{F86203DD-6ABE-4320-81A5-115D0AFE28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96FC3BEB-3B82-4931-AC04-4AEF6FCCA6AF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4217479A-CB53-4B51-B86B-615DBD29EDBE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E1A34ADD-29C5-47FF-80CE-C102D7EEE83F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9462CADB-507F-47C2-B72C-632A458258FA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8BF267F5-19A9-4B9D-B99C-22BC820EB7D2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9B03C52-7178-4A3D-B739-956FEBEF6989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25A9D67-AB65-482E-972A-754A66C83C52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E6A2407-5762-4482-A323-33A960114A94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CD483800-9DB0-47A7-B824-2B31FBAB5B74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F50D9C0B-F6BE-47F4-AC74-97545C85E003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4E27EB56-1EF0-49FB-B323-127147309F00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78CECA8B-D520-4C28-9504-5029B66CA1A9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296FA52D-2EB9-46A3-A6CC-670B2D770A92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F758CE46-893F-41BB-AF28-2A7FE7495E78}"/>
              </a:ext>
            </a:extLst>
          </p:cNvPr>
          <p:cNvSpPr txBox="1"/>
          <p:nvPr/>
        </p:nvSpPr>
        <p:spPr>
          <a:xfrm>
            <a:off x="1430285" y="1634551"/>
            <a:ext cx="9016171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성공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6F24316C-4E1C-47F8-8778-0A4EDEA2B33D}"/>
              </a:ext>
            </a:extLst>
          </p:cNvPr>
          <p:cNvCxnSpPr>
            <a:cxnSpLocks/>
          </p:cNvCxnSpPr>
          <p:nvPr/>
        </p:nvCxnSpPr>
        <p:spPr>
          <a:xfrm flipH="1">
            <a:off x="5087701" y="2057400"/>
            <a:ext cx="1816922" cy="3655207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21998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학습이란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FEECF34-19DC-4799-8784-E80F0F9415C9}"/>
              </a:ext>
            </a:extLst>
          </p:cNvPr>
          <p:cNvGrpSpPr/>
          <p:nvPr/>
        </p:nvGrpSpPr>
        <p:grpSpPr>
          <a:xfrm>
            <a:off x="1584289" y="1986804"/>
            <a:ext cx="2500217" cy="861737"/>
            <a:chOff x="2036676" y="3651788"/>
            <a:chExt cx="3606478" cy="124302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C74873B-F229-43F8-9697-E25C4FFED7A6}"/>
                </a:ext>
              </a:extLst>
            </p:cNvPr>
            <p:cNvSpPr txBox="1"/>
            <p:nvPr/>
          </p:nvSpPr>
          <p:spPr>
            <a:xfrm>
              <a:off x="3299419" y="3651788"/>
              <a:ext cx="2343735" cy="124302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선 그리기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D3B52E3F-D5A7-4F24-864F-E7F940E463B2}"/>
                </a:ext>
              </a:extLst>
            </p:cNvPr>
            <p:cNvGrpSpPr/>
            <p:nvPr/>
          </p:nvGrpSpPr>
          <p:grpSpPr>
            <a:xfrm>
              <a:off x="2036676" y="3847436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1EA8DAA5-C33C-4E71-B894-47518D21ECB4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70" name="타원 69">
                <a:extLst>
                  <a:ext uri="{FF2B5EF4-FFF2-40B4-BE49-F238E27FC236}">
                    <a16:creationId xmlns:a16="http://schemas.microsoft.com/office/drawing/2014/main" id="{74E5A199-6D5E-4960-987B-3776176C7C47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Calibri" panose="020F0502020204030204" pitchFamily="34" charset="0"/>
                  </a:rPr>
                  <a:t>1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BAFF40D9-6348-424B-A217-06796B507128}"/>
              </a:ext>
            </a:extLst>
          </p:cNvPr>
          <p:cNvGrpSpPr/>
          <p:nvPr/>
        </p:nvGrpSpPr>
        <p:grpSpPr>
          <a:xfrm>
            <a:off x="1584289" y="3412705"/>
            <a:ext cx="4200843" cy="861737"/>
            <a:chOff x="2036676" y="5986161"/>
            <a:chExt cx="6059574" cy="1243027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22DA3E9-AAE6-4A82-96FE-B9D398DD8DCD}"/>
                </a:ext>
              </a:extLst>
            </p:cNvPr>
            <p:cNvSpPr txBox="1"/>
            <p:nvPr/>
          </p:nvSpPr>
          <p:spPr>
            <a:xfrm>
              <a:off x="3299419" y="5986161"/>
              <a:ext cx="4796831" cy="124302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틀린 부분 찾기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DE3FE36B-AD76-4E77-807D-49184F637843}"/>
                </a:ext>
              </a:extLst>
            </p:cNvPr>
            <p:cNvGrpSpPr/>
            <p:nvPr/>
          </p:nvGrpSpPr>
          <p:grpSpPr>
            <a:xfrm>
              <a:off x="2036676" y="6181809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74498EB7-DDBA-4C54-BB74-334BD04BF9CC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75" name="타원 74">
                <a:extLst>
                  <a:ext uri="{FF2B5EF4-FFF2-40B4-BE49-F238E27FC236}">
                    <a16:creationId xmlns:a16="http://schemas.microsoft.com/office/drawing/2014/main" id="{1DA7D203-6BB0-49F7-962E-0B473AD2D63C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Calibri" panose="020F0502020204030204" pitchFamily="34" charset="0"/>
                  </a:rPr>
                  <a:t>2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7CD2A537-B91B-45E3-84B5-DDD20A9627BD}"/>
              </a:ext>
            </a:extLst>
          </p:cNvPr>
          <p:cNvGrpSpPr/>
          <p:nvPr/>
        </p:nvGrpSpPr>
        <p:grpSpPr>
          <a:xfrm>
            <a:off x="1584289" y="4838605"/>
            <a:ext cx="2500217" cy="861737"/>
            <a:chOff x="2036676" y="8320534"/>
            <a:chExt cx="3606478" cy="1243027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F65941B-65B1-4E99-A354-AF8421209D98}"/>
                </a:ext>
              </a:extLst>
            </p:cNvPr>
            <p:cNvSpPr txBox="1"/>
            <p:nvPr/>
          </p:nvSpPr>
          <p:spPr>
            <a:xfrm>
              <a:off x="3299419" y="8320534"/>
              <a:ext cx="2343735" cy="124302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수정하기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A87E5A38-5401-427B-9147-E3478C201511}"/>
                </a:ext>
              </a:extLst>
            </p:cNvPr>
            <p:cNvGrpSpPr/>
            <p:nvPr/>
          </p:nvGrpSpPr>
          <p:grpSpPr>
            <a:xfrm>
              <a:off x="2036676" y="8516182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9" name="타원 78">
                <a:extLst>
                  <a:ext uri="{FF2B5EF4-FFF2-40B4-BE49-F238E27FC236}">
                    <a16:creationId xmlns:a16="http://schemas.microsoft.com/office/drawing/2014/main" id="{3F29A74A-2773-4216-AA9E-2DD129C0F406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FCADCBC0-6E33-475B-8AEB-7802CC47171D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Calibri" panose="020F0502020204030204" pitchFamily="34" charset="0"/>
                  </a:rPr>
                  <a:t>3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4819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자유롭게 강사 소개 해주세요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8D9D31C-F9ED-42FA-A44E-AE20A540969C}"/>
              </a:ext>
            </a:extLst>
          </p:cNvPr>
          <p:cNvSpPr txBox="1"/>
          <p:nvPr/>
        </p:nvSpPr>
        <p:spPr>
          <a:xfrm>
            <a:off x="5680708" y="2729837"/>
            <a:ext cx="150241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</a:t>
            </a:r>
            <a:r>
              <a:rPr lang="ko-KR" altLang="en-US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사진</a:t>
            </a:r>
            <a:r>
              <a:rPr lang="en-US" altLang="ko-KR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66EF41-0F60-4FDF-90E6-25096F7BF7A4}"/>
              </a:ext>
            </a:extLst>
          </p:cNvPr>
          <p:cNvSpPr txBox="1"/>
          <p:nvPr/>
        </p:nvSpPr>
        <p:spPr>
          <a:xfrm>
            <a:off x="5680709" y="3293834"/>
            <a:ext cx="150241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글씨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BBD717D-9552-4D9F-BA96-F6D43ABB84B8}"/>
              </a:ext>
            </a:extLst>
          </p:cNvPr>
          <p:cNvSpPr txBox="1"/>
          <p:nvPr/>
        </p:nvSpPr>
        <p:spPr>
          <a:xfrm>
            <a:off x="5680709" y="3825123"/>
            <a:ext cx="150241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ko-KR" altLang="en-US" sz="240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기타등등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4071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학습이란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FEECF34-19DC-4799-8784-E80F0F9415C9}"/>
              </a:ext>
            </a:extLst>
          </p:cNvPr>
          <p:cNvGrpSpPr/>
          <p:nvPr/>
        </p:nvGrpSpPr>
        <p:grpSpPr>
          <a:xfrm>
            <a:off x="1584289" y="1986804"/>
            <a:ext cx="2500217" cy="861737"/>
            <a:chOff x="2036676" y="3651788"/>
            <a:chExt cx="3606478" cy="124302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C74873B-F229-43F8-9697-E25C4FFED7A6}"/>
                </a:ext>
              </a:extLst>
            </p:cNvPr>
            <p:cNvSpPr txBox="1"/>
            <p:nvPr/>
          </p:nvSpPr>
          <p:spPr>
            <a:xfrm>
              <a:off x="3299419" y="3651788"/>
              <a:ext cx="2343735" cy="124302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선 그리기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D3B52E3F-D5A7-4F24-864F-E7F940E463B2}"/>
                </a:ext>
              </a:extLst>
            </p:cNvPr>
            <p:cNvGrpSpPr/>
            <p:nvPr/>
          </p:nvGrpSpPr>
          <p:grpSpPr>
            <a:xfrm>
              <a:off x="2036676" y="3847436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1EA8DAA5-C33C-4E71-B894-47518D21ECB4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70" name="타원 69">
                <a:extLst>
                  <a:ext uri="{FF2B5EF4-FFF2-40B4-BE49-F238E27FC236}">
                    <a16:creationId xmlns:a16="http://schemas.microsoft.com/office/drawing/2014/main" id="{74E5A199-6D5E-4960-987B-3776176C7C47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Calibri" panose="020F0502020204030204" pitchFamily="34" charset="0"/>
                  </a:rPr>
                  <a:t>1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82" name="화살표: 오른쪽 81">
            <a:extLst>
              <a:ext uri="{FF2B5EF4-FFF2-40B4-BE49-F238E27FC236}">
                <a16:creationId xmlns:a16="http://schemas.microsoft.com/office/drawing/2014/main" id="{5781B7C9-BE65-4AFE-99B0-4C37F95A68E8}"/>
              </a:ext>
            </a:extLst>
          </p:cNvPr>
          <p:cNvSpPr/>
          <p:nvPr/>
        </p:nvSpPr>
        <p:spPr>
          <a:xfrm>
            <a:off x="4792960" y="2108958"/>
            <a:ext cx="1564949" cy="617429"/>
          </a:xfrm>
          <a:prstGeom prst="rightArrow">
            <a:avLst/>
          </a:prstGeom>
          <a:solidFill>
            <a:srgbClr val="FFFFFF"/>
          </a:solidFill>
          <a:ln w="254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DE58567-716D-4D9A-943E-51512ECA8D05}"/>
              </a:ext>
            </a:extLst>
          </p:cNvPr>
          <p:cNvSpPr txBox="1"/>
          <p:nvPr/>
        </p:nvSpPr>
        <p:spPr>
          <a:xfrm>
            <a:off x="7066364" y="1803562"/>
            <a:ext cx="4359826" cy="122822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Feedforward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ko-KR" altLang="en-US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순전파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Forward propagation)</a:t>
            </a: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BAFF40D9-6348-424B-A217-06796B507128}"/>
              </a:ext>
            </a:extLst>
          </p:cNvPr>
          <p:cNvGrpSpPr/>
          <p:nvPr/>
        </p:nvGrpSpPr>
        <p:grpSpPr>
          <a:xfrm>
            <a:off x="1584289" y="3412705"/>
            <a:ext cx="4200843" cy="861737"/>
            <a:chOff x="2036676" y="5986161"/>
            <a:chExt cx="6059574" cy="1243027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22DA3E9-AAE6-4A82-96FE-B9D398DD8DCD}"/>
                </a:ext>
              </a:extLst>
            </p:cNvPr>
            <p:cNvSpPr txBox="1"/>
            <p:nvPr/>
          </p:nvSpPr>
          <p:spPr>
            <a:xfrm>
              <a:off x="3299419" y="5986161"/>
              <a:ext cx="4796831" cy="124302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틀린 부분 찾기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DE3FE36B-AD76-4E77-807D-49184F637843}"/>
                </a:ext>
              </a:extLst>
            </p:cNvPr>
            <p:cNvGrpSpPr/>
            <p:nvPr/>
          </p:nvGrpSpPr>
          <p:grpSpPr>
            <a:xfrm>
              <a:off x="2036676" y="6181809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74498EB7-DDBA-4C54-BB74-334BD04BF9CC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75" name="타원 74">
                <a:extLst>
                  <a:ext uri="{FF2B5EF4-FFF2-40B4-BE49-F238E27FC236}">
                    <a16:creationId xmlns:a16="http://schemas.microsoft.com/office/drawing/2014/main" id="{1DA7D203-6BB0-49F7-962E-0B473AD2D63C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Calibri" panose="020F0502020204030204" pitchFamily="34" charset="0"/>
                  </a:rPr>
                  <a:t>2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83" name="화살표: 오른쪽 82">
            <a:extLst>
              <a:ext uri="{FF2B5EF4-FFF2-40B4-BE49-F238E27FC236}">
                <a16:creationId xmlns:a16="http://schemas.microsoft.com/office/drawing/2014/main" id="{A67F3147-B282-4B8B-8E0A-53C61BF148DC}"/>
              </a:ext>
            </a:extLst>
          </p:cNvPr>
          <p:cNvSpPr/>
          <p:nvPr/>
        </p:nvSpPr>
        <p:spPr>
          <a:xfrm>
            <a:off x="4792960" y="3534859"/>
            <a:ext cx="1564949" cy="617429"/>
          </a:xfrm>
          <a:prstGeom prst="rightArrow">
            <a:avLst/>
          </a:prstGeom>
          <a:solidFill>
            <a:srgbClr val="FFFFFF"/>
          </a:solidFill>
          <a:ln w="254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AECAB1E-4D2D-4115-8D5D-16570E722938}"/>
              </a:ext>
            </a:extLst>
          </p:cNvPr>
          <p:cNvSpPr txBox="1"/>
          <p:nvPr/>
        </p:nvSpPr>
        <p:spPr>
          <a:xfrm>
            <a:off x="7066365" y="3229463"/>
            <a:ext cx="4535462" cy="122822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Loss and Gradient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ko-KR" altLang="en-US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역전파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Backward propagation)</a:t>
            </a: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7CD2A537-B91B-45E3-84B5-DDD20A9627BD}"/>
              </a:ext>
            </a:extLst>
          </p:cNvPr>
          <p:cNvGrpSpPr/>
          <p:nvPr/>
        </p:nvGrpSpPr>
        <p:grpSpPr>
          <a:xfrm>
            <a:off x="1584289" y="4838605"/>
            <a:ext cx="2500217" cy="861737"/>
            <a:chOff x="2036676" y="8320534"/>
            <a:chExt cx="3606478" cy="1243027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F65941B-65B1-4E99-A354-AF8421209D98}"/>
                </a:ext>
              </a:extLst>
            </p:cNvPr>
            <p:cNvSpPr txBox="1"/>
            <p:nvPr/>
          </p:nvSpPr>
          <p:spPr>
            <a:xfrm>
              <a:off x="3299419" y="8320534"/>
              <a:ext cx="2343735" cy="124302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수정하기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A87E5A38-5401-427B-9147-E3478C201511}"/>
                </a:ext>
              </a:extLst>
            </p:cNvPr>
            <p:cNvGrpSpPr/>
            <p:nvPr/>
          </p:nvGrpSpPr>
          <p:grpSpPr>
            <a:xfrm>
              <a:off x="2036676" y="8516182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9" name="타원 78">
                <a:extLst>
                  <a:ext uri="{FF2B5EF4-FFF2-40B4-BE49-F238E27FC236}">
                    <a16:creationId xmlns:a16="http://schemas.microsoft.com/office/drawing/2014/main" id="{3F29A74A-2773-4216-AA9E-2DD129C0F406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FCADCBC0-6E33-475B-8AEB-7802CC47171D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Calibri" panose="020F0502020204030204" pitchFamily="34" charset="0"/>
                  </a:rPr>
                  <a:t>3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84" name="화살표: 오른쪽 83">
            <a:extLst>
              <a:ext uri="{FF2B5EF4-FFF2-40B4-BE49-F238E27FC236}">
                <a16:creationId xmlns:a16="http://schemas.microsoft.com/office/drawing/2014/main" id="{90ECF912-26F5-4670-BEFE-B8AED50C0C07}"/>
              </a:ext>
            </a:extLst>
          </p:cNvPr>
          <p:cNvSpPr/>
          <p:nvPr/>
        </p:nvSpPr>
        <p:spPr>
          <a:xfrm>
            <a:off x="4792960" y="4960759"/>
            <a:ext cx="1564949" cy="617429"/>
          </a:xfrm>
          <a:prstGeom prst="rightArrow">
            <a:avLst/>
          </a:prstGeom>
          <a:solidFill>
            <a:srgbClr val="FFFFFF"/>
          </a:solidFill>
          <a:ln w="254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024AABB-34DC-421A-84E3-0B7F7C9665CB}"/>
              </a:ext>
            </a:extLst>
          </p:cNvPr>
          <p:cNvSpPr txBox="1"/>
          <p:nvPr/>
        </p:nvSpPr>
        <p:spPr>
          <a:xfrm>
            <a:off x="7066365" y="4655363"/>
            <a:ext cx="4535462" cy="122822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Update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최적화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Optimize)</a:t>
            </a:r>
          </a:p>
        </p:txBody>
      </p:sp>
    </p:spTree>
    <p:extLst>
      <p:ext uri="{BB962C8B-B14F-4D97-AF65-F5344CB8AC3E}">
        <p14:creationId xmlns:p14="http://schemas.microsoft.com/office/powerpoint/2010/main" val="8317498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Multi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Layer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Perceptron (</a:t>
              </a:r>
              <a:r>
                <a:rPr lang="en-US" altLang="ko-KR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MLP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9" name="Google Shape;215;p33">
            <a:extLst>
              <a:ext uri="{FF2B5EF4-FFF2-40B4-BE49-F238E27FC236}">
                <a16:creationId xmlns:a16="http://schemas.microsoft.com/office/drawing/2014/main" id="{F9A1F65F-2A84-475B-AE1B-291DDA2B6F2F}"/>
              </a:ext>
            </a:extLst>
          </p:cNvPr>
          <p:cNvSpPr/>
          <p:nvPr/>
        </p:nvSpPr>
        <p:spPr>
          <a:xfrm>
            <a:off x="1330270" y="1748446"/>
            <a:ext cx="9952409" cy="1642248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= </a:t>
            </a:r>
            <a:r>
              <a:rPr lang="en-US" altLang="ko-KR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Fully Connected Layer (FC layer)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퍼셉트론이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여러 층 </a:t>
            </a:r>
            <a:r>
              <a:rPr lang="en-US" altLang="ko-KR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(layer)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으로 쌓여 있는 구조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가장 전통적이며 최소한의 성능 척도로 사용됨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현재도 많은 딥러닝 구조에 사용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되며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곱셈과 덧셈 연산으로만 이루어짐</a:t>
            </a:r>
          </a:p>
        </p:txBody>
      </p:sp>
      <p:pic>
        <p:nvPicPr>
          <p:cNvPr id="30" name="Picture 4">
            <a:extLst>
              <a:ext uri="{FF2B5EF4-FFF2-40B4-BE49-F238E27FC236}">
                <a16:creationId xmlns:a16="http://schemas.microsoft.com/office/drawing/2014/main" id="{9253A85E-C9CE-4C59-99E9-73492AFE6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485" y="3758135"/>
            <a:ext cx="4049452" cy="2064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http://cs231n.github.io/assets/nn1/neuron_model.jpeg">
            <a:extLst>
              <a:ext uri="{FF2B5EF4-FFF2-40B4-BE49-F238E27FC236}">
                <a16:creationId xmlns:a16="http://schemas.microsoft.com/office/drawing/2014/main" id="{483A4911-B524-4C81-A3F3-48C380038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977" y="3626908"/>
            <a:ext cx="1672701" cy="954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097C1B9-659E-4C8C-810D-C93EF9A4D966}"/>
              </a:ext>
            </a:extLst>
          </p:cNvPr>
          <p:cNvSpPr txBox="1"/>
          <p:nvPr/>
        </p:nvSpPr>
        <p:spPr>
          <a:xfrm>
            <a:off x="1547977" y="4581286"/>
            <a:ext cx="16727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524030" latinLnBrk="1">
              <a:spcBef>
                <a:spcPct val="20000"/>
              </a:spcBef>
            </a:pPr>
            <a:r>
              <a:rPr lang="en-US" altLang="ko-KR" sz="14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&lt;Perceptron&gt;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5996518-3CEB-4AA7-9839-DD96B9767B99}"/>
              </a:ext>
            </a:extLst>
          </p:cNvPr>
          <p:cNvGrpSpPr/>
          <p:nvPr/>
        </p:nvGrpSpPr>
        <p:grpSpPr>
          <a:xfrm>
            <a:off x="1547977" y="4912148"/>
            <a:ext cx="1672702" cy="1262155"/>
            <a:chOff x="1227937" y="3581400"/>
            <a:chExt cx="3642181" cy="2748247"/>
          </a:xfrm>
        </p:grpSpPr>
        <p:pic>
          <p:nvPicPr>
            <p:cNvPr id="36" name="Picture 2" descr="http://cs231n.github.io/assets/nn1/neuron_model.jpeg">
              <a:extLst>
                <a:ext uri="{FF2B5EF4-FFF2-40B4-BE49-F238E27FC236}">
                  <a16:creationId xmlns:a16="http://schemas.microsoft.com/office/drawing/2014/main" id="{73FF6FF7-88AE-4931-93BB-FF1BB2509D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7937" y="3581400"/>
              <a:ext cx="3642179" cy="20780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175DB71-890B-4001-B4F3-DB34246F55F5}"/>
                </a:ext>
              </a:extLst>
            </p:cNvPr>
            <p:cNvSpPr txBox="1"/>
            <p:nvPr/>
          </p:nvSpPr>
          <p:spPr>
            <a:xfrm>
              <a:off x="1227937" y="5659486"/>
              <a:ext cx="3642181" cy="6701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524030" latinLnBrk="1">
                <a:spcBef>
                  <a:spcPct val="20000"/>
                </a:spcBef>
              </a:pPr>
              <a:r>
                <a:rPr lang="en-US" altLang="ko-KR" sz="1400" b="1" dirty="0"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&lt;Perceptron&gt;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B70307EC-97A6-4ADA-9D23-388D27CCAB98}"/>
              </a:ext>
            </a:extLst>
          </p:cNvPr>
          <p:cNvGrpSpPr/>
          <p:nvPr/>
        </p:nvGrpSpPr>
        <p:grpSpPr>
          <a:xfrm>
            <a:off x="3778097" y="3626908"/>
            <a:ext cx="1672702" cy="1262155"/>
            <a:chOff x="1227937" y="3581400"/>
            <a:chExt cx="3642181" cy="2748247"/>
          </a:xfrm>
        </p:grpSpPr>
        <p:pic>
          <p:nvPicPr>
            <p:cNvPr id="39" name="Picture 2" descr="http://cs231n.github.io/assets/nn1/neuron_model.jpeg">
              <a:extLst>
                <a:ext uri="{FF2B5EF4-FFF2-40B4-BE49-F238E27FC236}">
                  <a16:creationId xmlns:a16="http://schemas.microsoft.com/office/drawing/2014/main" id="{2051AF51-330D-4F86-896F-0BC5444E01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7937" y="3581400"/>
              <a:ext cx="3642179" cy="20780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084F77D-7F5B-4D5B-B4FA-13DF03D64234}"/>
                </a:ext>
              </a:extLst>
            </p:cNvPr>
            <p:cNvSpPr txBox="1"/>
            <p:nvPr/>
          </p:nvSpPr>
          <p:spPr>
            <a:xfrm>
              <a:off x="1227937" y="5659486"/>
              <a:ext cx="3642181" cy="6701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524030" latinLnBrk="1">
                <a:spcBef>
                  <a:spcPct val="20000"/>
                </a:spcBef>
              </a:pPr>
              <a:r>
                <a:rPr lang="en-US" altLang="ko-KR" sz="1400" b="1" dirty="0"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&lt;Perceptron&gt;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7190C80-26B5-402D-83F2-B7E5FBA20544}"/>
              </a:ext>
            </a:extLst>
          </p:cNvPr>
          <p:cNvGrpSpPr/>
          <p:nvPr/>
        </p:nvGrpSpPr>
        <p:grpSpPr>
          <a:xfrm>
            <a:off x="3778097" y="4912148"/>
            <a:ext cx="1672702" cy="1262155"/>
            <a:chOff x="1227937" y="3581400"/>
            <a:chExt cx="3642181" cy="2748247"/>
          </a:xfrm>
        </p:grpSpPr>
        <p:pic>
          <p:nvPicPr>
            <p:cNvPr id="43" name="Picture 2" descr="http://cs231n.github.io/assets/nn1/neuron_model.jpeg">
              <a:extLst>
                <a:ext uri="{FF2B5EF4-FFF2-40B4-BE49-F238E27FC236}">
                  <a16:creationId xmlns:a16="http://schemas.microsoft.com/office/drawing/2014/main" id="{58114224-499A-4798-B4BF-999E87B1C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7937" y="3581400"/>
              <a:ext cx="3642179" cy="20780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5B2CB70-E4A2-4C7B-80D2-54B6F45AD620}"/>
                </a:ext>
              </a:extLst>
            </p:cNvPr>
            <p:cNvSpPr txBox="1"/>
            <p:nvPr/>
          </p:nvSpPr>
          <p:spPr>
            <a:xfrm>
              <a:off x="1227937" y="5659486"/>
              <a:ext cx="3642181" cy="6701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524030" latinLnBrk="1">
                <a:spcBef>
                  <a:spcPct val="20000"/>
                </a:spcBef>
              </a:pPr>
              <a:r>
                <a:rPr lang="en-US" altLang="ko-KR" sz="1400" b="1" dirty="0"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&lt;Perceptron&gt;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9A75AF23-97EB-4953-8419-8963B755EFBD}"/>
              </a:ext>
            </a:extLst>
          </p:cNvPr>
          <p:cNvSpPr txBox="1"/>
          <p:nvPr/>
        </p:nvSpPr>
        <p:spPr>
          <a:xfrm>
            <a:off x="3209927" y="4611766"/>
            <a:ext cx="4845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524030" latinLnBrk="1">
              <a:spcBef>
                <a:spcPct val="20000"/>
              </a:spcBef>
            </a:pPr>
            <a:r>
              <a:rPr lang="en-US" altLang="ko-KR" sz="24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76245E1-A7D9-4216-96EB-26AD76A93813}"/>
              </a:ext>
            </a:extLst>
          </p:cNvPr>
          <p:cNvSpPr txBox="1"/>
          <p:nvPr/>
        </p:nvSpPr>
        <p:spPr>
          <a:xfrm>
            <a:off x="5561135" y="4504341"/>
            <a:ext cx="4845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524030" latinLnBrk="1">
              <a:spcBef>
                <a:spcPct val="20000"/>
              </a:spcBef>
            </a:pPr>
            <a:r>
              <a:rPr lang="en-US" altLang="ko-KR" sz="24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...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24B8DF84-8355-4040-99F7-E68F5C820436}"/>
              </a:ext>
            </a:extLst>
          </p:cNvPr>
          <p:cNvCxnSpPr/>
          <p:nvPr/>
        </p:nvCxnSpPr>
        <p:spPr>
          <a:xfrm>
            <a:off x="6487160" y="4790440"/>
            <a:ext cx="60960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CB7142C2-6E54-47B4-8EA4-2587C530F130}"/>
              </a:ext>
            </a:extLst>
          </p:cNvPr>
          <p:cNvSpPr txBox="1"/>
          <p:nvPr/>
        </p:nvSpPr>
        <p:spPr>
          <a:xfrm>
            <a:off x="7712400" y="5828333"/>
            <a:ext cx="32596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524030" latinLnBrk="1">
              <a:spcBef>
                <a:spcPct val="20000"/>
              </a:spcBef>
            </a:pP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&lt;Multi-Layer Perceptron&gt;</a:t>
            </a:r>
          </a:p>
        </p:txBody>
      </p:sp>
    </p:spTree>
    <p:extLst>
      <p:ext uri="{BB962C8B-B14F-4D97-AF65-F5344CB8AC3E}">
        <p14:creationId xmlns:p14="http://schemas.microsoft.com/office/powerpoint/2010/main" val="1392375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순전파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(Feedforward)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9" name="Google Shape;215;p33">
            <a:extLst>
              <a:ext uri="{FF2B5EF4-FFF2-40B4-BE49-F238E27FC236}">
                <a16:creationId xmlns:a16="http://schemas.microsoft.com/office/drawing/2014/main" id="{C924475F-93CB-4A42-9A9A-A410F15BFF3A}"/>
              </a:ext>
            </a:extLst>
          </p:cNvPr>
          <p:cNvSpPr/>
          <p:nvPr/>
        </p:nvSpPr>
        <p:spPr>
          <a:xfrm>
            <a:off x="1797631" y="1748446"/>
            <a:ext cx="9219620" cy="1642248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딥러닝 네트워크의 모든 구성 요소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(layer)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통과할 때까지 계산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최종적으로 문제에서 정의한 결과물의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점수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(score)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가 나옴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 단계에서 사용하는 네트워크의 종류에 따라 </a:t>
            </a:r>
            <a:r>
              <a:rPr lang="en-US" altLang="ko-KR" sz="200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MLP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CNN, </a:t>
            </a:r>
            <a:r>
              <a:rPr lang="en-US" altLang="ko-KR" sz="200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RNN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등이 결정 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07E7654-C17F-4F8D-B1C2-7ECADE3BD0B7}"/>
              </a:ext>
            </a:extLst>
          </p:cNvPr>
          <p:cNvGrpSpPr/>
          <p:nvPr/>
        </p:nvGrpSpPr>
        <p:grpSpPr>
          <a:xfrm>
            <a:off x="3244724" y="3588402"/>
            <a:ext cx="5702553" cy="2407902"/>
            <a:chOff x="1031875" y="5724084"/>
            <a:chExt cx="12525549" cy="5288911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8A6854A1-0D87-4472-BD47-01FEBF8CB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7150" y="5724084"/>
              <a:ext cx="7765084" cy="5288911"/>
            </a:xfrm>
            <a:prstGeom prst="rect">
              <a:avLst/>
            </a:prstGeom>
          </p:spPr>
        </p:pic>
        <p:pic>
          <p:nvPicPr>
            <p:cNvPr id="32" name="Picture 2" descr="baby cat image에 대한 이미지 검색결과">
              <a:extLst>
                <a:ext uri="{FF2B5EF4-FFF2-40B4-BE49-F238E27FC236}">
                  <a16:creationId xmlns:a16="http://schemas.microsoft.com/office/drawing/2014/main" id="{AB303AEE-9328-4462-8BA8-6772994E5A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90" t="7165" r="4205"/>
            <a:stretch/>
          </p:blipFill>
          <p:spPr bwMode="auto">
            <a:xfrm>
              <a:off x="1031875" y="7364660"/>
              <a:ext cx="1684197" cy="2007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0DD6E60-1135-491D-93F3-12A108F0AB95}"/>
                </a:ext>
              </a:extLst>
            </p:cNvPr>
            <p:cNvSpPr/>
            <p:nvPr/>
          </p:nvSpPr>
          <p:spPr>
            <a:xfrm>
              <a:off x="11003314" y="7100041"/>
              <a:ext cx="2399890" cy="8788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atinLnBrk="1"/>
              <a:r>
                <a:rPr lang="en-US" altLang="ko-KR" sz="2000" b="1" dirty="0">
                  <a:solidFill>
                    <a:srgbClr val="0070C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Cat: 1.5</a:t>
              </a:r>
              <a:endParaRPr lang="ko-KR" altLang="en-US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296174F-D3E4-4B4D-B3C3-3E0847CFF175}"/>
                </a:ext>
              </a:extLst>
            </p:cNvPr>
            <p:cNvSpPr/>
            <p:nvPr/>
          </p:nvSpPr>
          <p:spPr>
            <a:xfrm>
              <a:off x="11003314" y="8565379"/>
              <a:ext cx="2554110" cy="8788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atinLnBrk="1"/>
              <a:r>
                <a:rPr lang="en-US" altLang="ko-KR" sz="20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Dog: 3.7</a:t>
              </a:r>
              <a:endPara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34347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손실 함수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(Loss function)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9" name="Google Shape;215;p33">
            <a:extLst>
              <a:ext uri="{FF2B5EF4-FFF2-40B4-BE49-F238E27FC236}">
                <a16:creationId xmlns:a16="http://schemas.microsoft.com/office/drawing/2014/main" id="{C924475F-93CB-4A42-9A9A-A410F15BFF3A}"/>
              </a:ext>
            </a:extLst>
          </p:cNvPr>
          <p:cNvSpPr/>
          <p:nvPr/>
        </p:nvSpPr>
        <p:spPr>
          <a:xfrm>
            <a:off x="1797631" y="1748445"/>
            <a:ext cx="9219620" cy="4474417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출력으로 나온 데이터가 실제 정답과 얼마나 차이가 나는지를 나타냄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학습의 방향을 설정하는 아주 중요한 부분</a:t>
            </a:r>
            <a:r>
              <a:rPr lang="en-US" altLang="ko-KR" sz="28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Loss Function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결과값을 토대로 </a:t>
            </a:r>
            <a:r>
              <a:rPr lang="ko-KR" altLang="en-US" sz="28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가중치들이 업데이트 됨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학습이 거듭 반복되면 해당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Loss function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은 값이 </a:t>
            </a:r>
            <a:r>
              <a:rPr lang="ko-KR" altLang="en-US" sz="200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작아짐</a:t>
            </a:r>
            <a:endParaRPr lang="ko-KR" altLang="en-US" sz="200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200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회귀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(Regression)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문제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Mean Squared Error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분류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(Classification)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문제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Cross Entropy</a:t>
            </a:r>
          </a:p>
        </p:txBody>
      </p:sp>
    </p:spTree>
    <p:extLst>
      <p:ext uri="{BB962C8B-B14F-4D97-AF65-F5344CB8AC3E}">
        <p14:creationId xmlns:p14="http://schemas.microsoft.com/office/powerpoint/2010/main" val="29293374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Mean Squared Error (</a:t>
              </a: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MSE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평균 제곱 오차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660EBCD6-E0FE-49FC-8233-9F2533F447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23" y="3254847"/>
            <a:ext cx="4017210" cy="2736180"/>
          </a:xfrm>
          <a:prstGeom prst="rect">
            <a:avLst/>
          </a:prstGeom>
        </p:spPr>
      </p:pic>
      <p:pic>
        <p:nvPicPr>
          <p:cNvPr id="24" name="Picture 2" descr="baby cat image에 대한 이미지 검색결과">
            <a:extLst>
              <a:ext uri="{FF2B5EF4-FFF2-40B4-BE49-F238E27FC236}">
                <a16:creationId xmlns:a16="http://schemas.microsoft.com/office/drawing/2014/main" id="{AF7FEA77-AD2A-40C8-9C87-5E8E56D037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90" t="7165" r="4205"/>
          <a:stretch/>
        </p:blipFill>
        <p:spPr bwMode="auto">
          <a:xfrm>
            <a:off x="1595043" y="2486082"/>
            <a:ext cx="871307" cy="103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E79D8292-B81B-466D-8738-3E70BDFD6068}"/>
              </a:ext>
            </a:extLst>
          </p:cNvPr>
          <p:cNvSpPr/>
          <p:nvPr/>
        </p:nvSpPr>
        <p:spPr>
          <a:xfrm>
            <a:off x="5529110" y="4006623"/>
            <a:ext cx="12764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latinLnBrk="1"/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Cat: 0.1</a:t>
            </a:r>
            <a:endParaRPr lang="ko-KR" altLang="en-US" sz="24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018F2A9-9AEE-4EBB-8A7A-6A71127B0372}"/>
              </a:ext>
            </a:extLst>
          </p:cNvPr>
          <p:cNvSpPr/>
          <p:nvPr/>
        </p:nvSpPr>
        <p:spPr>
          <a:xfrm>
            <a:off x="5529110" y="4764705"/>
            <a:ext cx="1356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latinLnBrk="1"/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Dog: 0.9</a:t>
            </a:r>
            <a:endParaRPr lang="ko-KR" altLang="en-US" sz="24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BA68D20-02A1-4E02-B2EA-0BFFE295C371}"/>
              </a:ext>
            </a:extLst>
          </p:cNvPr>
          <p:cNvSpPr/>
          <p:nvPr/>
        </p:nvSpPr>
        <p:spPr>
          <a:xfrm>
            <a:off x="7628146" y="4006623"/>
            <a:ext cx="12859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latinLnBrk="1"/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Label:</a:t>
            </a:r>
            <a:r>
              <a:rPr lang="ko-KR" altLang="en-US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</a:t>
            </a:r>
            <a:endParaRPr lang="ko-KR" altLang="en-US" sz="24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FC05A00-2E3D-4DA0-8B6B-3ABDE7DA3679}"/>
              </a:ext>
            </a:extLst>
          </p:cNvPr>
          <p:cNvSpPr/>
          <p:nvPr/>
        </p:nvSpPr>
        <p:spPr>
          <a:xfrm>
            <a:off x="7628146" y="4764705"/>
            <a:ext cx="13629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latinLnBrk="1"/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Label : 0</a:t>
            </a:r>
            <a:endParaRPr lang="ko-KR" altLang="en-US" sz="24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56F869B2-7837-49CE-AB0B-C9160F1919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426" y="2285119"/>
            <a:ext cx="3299146" cy="1093432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0CB39F44-D557-4EE7-9BB2-68CD8F49635C}"/>
              </a:ext>
            </a:extLst>
          </p:cNvPr>
          <p:cNvGrpSpPr/>
          <p:nvPr/>
        </p:nvGrpSpPr>
        <p:grpSpPr>
          <a:xfrm>
            <a:off x="6885635" y="4233355"/>
            <a:ext cx="693541" cy="766283"/>
            <a:chOff x="6805550" y="4197454"/>
            <a:chExt cx="384294" cy="766283"/>
          </a:xfrm>
        </p:grpSpPr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15B770B7-08E0-403F-BA41-640746798E0A}"/>
                </a:ext>
              </a:extLst>
            </p:cNvPr>
            <p:cNvCxnSpPr>
              <a:cxnSpLocks/>
            </p:cNvCxnSpPr>
            <p:nvPr/>
          </p:nvCxnSpPr>
          <p:spPr>
            <a:xfrm>
              <a:off x="6805550" y="4197454"/>
              <a:ext cx="38429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triangle" w="med" len="med"/>
              <a:tailEnd type="triangle" w="med" len="med"/>
            </a:ln>
            <a:effectLst/>
          </p:spPr>
        </p:cxn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87345C48-C422-4B41-9A31-F6A2617DC4F6}"/>
                </a:ext>
              </a:extLst>
            </p:cNvPr>
            <p:cNvCxnSpPr>
              <a:cxnSpLocks/>
            </p:cNvCxnSpPr>
            <p:nvPr/>
          </p:nvCxnSpPr>
          <p:spPr>
            <a:xfrm>
              <a:off x="6805550" y="4963737"/>
              <a:ext cx="38429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triangle" w="med" len="med"/>
              <a:tailEnd type="triangle" w="med" len="med"/>
            </a:ln>
            <a:effectLst/>
          </p:spPr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382CE3C-EDCE-4737-85C8-DF8D501E125B}"/>
              </a:ext>
            </a:extLst>
          </p:cNvPr>
          <p:cNvGrpSpPr/>
          <p:nvPr/>
        </p:nvGrpSpPr>
        <p:grpSpPr>
          <a:xfrm>
            <a:off x="9043194" y="3428550"/>
            <a:ext cx="2193766" cy="1869487"/>
            <a:chOff x="16483248" y="5168418"/>
            <a:chExt cx="4240450" cy="3613632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1D3D846-F3B6-4F26-A59B-E078B261C644}"/>
                </a:ext>
              </a:extLst>
            </p:cNvPr>
            <p:cNvSpPr/>
            <p:nvPr/>
          </p:nvSpPr>
          <p:spPr>
            <a:xfrm>
              <a:off x="16657681" y="6285806"/>
              <a:ext cx="3116976" cy="892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(0.1 - 1)</a:t>
              </a:r>
              <a:r>
                <a:rPr kumimoji="0" lang="en-US" altLang="ko-KR" sz="2400" b="1" i="0" u="none" strike="noStrike" kern="0" cap="none" spc="0" normalizeH="0" baseline="3000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2</a:t>
              </a:r>
              <a:endParaRPr kumimoji="0" lang="ko-KR" altLang="en-US" sz="2400" b="1" i="0" u="none" strike="noStrike" kern="0" cap="none" spc="0" normalizeH="0" baseline="3000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B286FAE-A784-43DE-84F8-54F5359E7102}"/>
                </a:ext>
              </a:extLst>
            </p:cNvPr>
            <p:cNvSpPr/>
            <p:nvPr/>
          </p:nvSpPr>
          <p:spPr>
            <a:xfrm>
              <a:off x="16624014" y="7751144"/>
              <a:ext cx="3475993" cy="892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(0.9 - 0)</a:t>
              </a:r>
              <a:r>
                <a:rPr kumimoji="0" lang="en-US" altLang="ko-KR" sz="2400" b="1" i="0" u="none" strike="noStrike" kern="0" cap="none" spc="0" normalizeH="0" baseline="3000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2</a:t>
              </a:r>
              <a:endParaRPr kumimoji="0" lang="ko-KR" altLang="en-US" sz="2400" b="1" i="0" u="none" strike="noStrike" kern="0" cap="none" spc="0" normalizeH="0" baseline="3000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8C78068D-412E-46C4-878B-828416189820}"/>
                </a:ext>
              </a:extLst>
            </p:cNvPr>
            <p:cNvSpPr/>
            <p:nvPr/>
          </p:nvSpPr>
          <p:spPr>
            <a:xfrm>
              <a:off x="16483248" y="6005891"/>
              <a:ext cx="4240450" cy="2776159"/>
            </a:xfrm>
            <a:prstGeom prst="rect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6418B67-F6AC-43A5-A9B4-697BAFE6FD86}"/>
                </a:ext>
              </a:extLst>
            </p:cNvPr>
            <p:cNvSpPr/>
            <p:nvPr/>
          </p:nvSpPr>
          <p:spPr>
            <a:xfrm>
              <a:off x="17732476" y="5168418"/>
              <a:ext cx="1741996" cy="8923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Error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37697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Cross Entropy Error (CSE,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교차 엔트로피 오차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660EBCD6-E0FE-49FC-8233-9F2533F447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23" y="3254847"/>
            <a:ext cx="4017210" cy="2736180"/>
          </a:xfrm>
          <a:prstGeom prst="rect">
            <a:avLst/>
          </a:prstGeom>
        </p:spPr>
      </p:pic>
      <p:pic>
        <p:nvPicPr>
          <p:cNvPr id="24" name="Picture 2" descr="baby cat image에 대한 이미지 검색결과">
            <a:extLst>
              <a:ext uri="{FF2B5EF4-FFF2-40B4-BE49-F238E27FC236}">
                <a16:creationId xmlns:a16="http://schemas.microsoft.com/office/drawing/2014/main" id="{AF7FEA77-AD2A-40C8-9C87-5E8E56D037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90" t="7165" r="4205"/>
          <a:stretch/>
        </p:blipFill>
        <p:spPr bwMode="auto">
          <a:xfrm>
            <a:off x="1595043" y="2486082"/>
            <a:ext cx="871307" cy="103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E79D8292-B81B-466D-8738-3E70BDFD6068}"/>
              </a:ext>
            </a:extLst>
          </p:cNvPr>
          <p:cNvSpPr/>
          <p:nvPr/>
        </p:nvSpPr>
        <p:spPr>
          <a:xfrm>
            <a:off x="5529110" y="4006623"/>
            <a:ext cx="12764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latinLnBrk="1"/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Cat: 0.1</a:t>
            </a:r>
            <a:endParaRPr lang="ko-KR" altLang="en-US" sz="24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018F2A9-9AEE-4EBB-8A7A-6A71127B0372}"/>
              </a:ext>
            </a:extLst>
          </p:cNvPr>
          <p:cNvSpPr/>
          <p:nvPr/>
        </p:nvSpPr>
        <p:spPr>
          <a:xfrm>
            <a:off x="5529110" y="4764705"/>
            <a:ext cx="1356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latinLnBrk="1"/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Dog: 0.9</a:t>
            </a:r>
            <a:endParaRPr lang="ko-KR" altLang="en-US" sz="24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BA68D20-02A1-4E02-B2EA-0BFFE295C371}"/>
              </a:ext>
            </a:extLst>
          </p:cNvPr>
          <p:cNvSpPr/>
          <p:nvPr/>
        </p:nvSpPr>
        <p:spPr>
          <a:xfrm>
            <a:off x="7628146" y="4006623"/>
            <a:ext cx="12859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latinLnBrk="1"/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Label:</a:t>
            </a:r>
            <a:r>
              <a:rPr lang="ko-KR" altLang="en-US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</a:t>
            </a:r>
            <a:endParaRPr lang="ko-KR" altLang="en-US" sz="24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FC05A00-2E3D-4DA0-8B6B-3ABDE7DA3679}"/>
              </a:ext>
            </a:extLst>
          </p:cNvPr>
          <p:cNvSpPr/>
          <p:nvPr/>
        </p:nvSpPr>
        <p:spPr>
          <a:xfrm>
            <a:off x="7628146" y="4764705"/>
            <a:ext cx="13629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latinLnBrk="1"/>
            <a:r>
              <a:rPr lang="en-US" altLang="ko-KR" sz="2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Label : 0</a:t>
            </a:r>
            <a:endParaRPr lang="ko-KR" altLang="en-US" sz="24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CB39F44-D557-4EE7-9BB2-68CD8F49635C}"/>
              </a:ext>
            </a:extLst>
          </p:cNvPr>
          <p:cNvGrpSpPr/>
          <p:nvPr/>
        </p:nvGrpSpPr>
        <p:grpSpPr>
          <a:xfrm>
            <a:off x="6885635" y="4233355"/>
            <a:ext cx="693541" cy="766283"/>
            <a:chOff x="6805550" y="4197454"/>
            <a:chExt cx="384294" cy="766283"/>
          </a:xfrm>
        </p:grpSpPr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15B770B7-08E0-403F-BA41-640746798E0A}"/>
                </a:ext>
              </a:extLst>
            </p:cNvPr>
            <p:cNvCxnSpPr>
              <a:cxnSpLocks/>
            </p:cNvCxnSpPr>
            <p:nvPr/>
          </p:nvCxnSpPr>
          <p:spPr>
            <a:xfrm>
              <a:off x="6805550" y="4197454"/>
              <a:ext cx="38429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triangle" w="med" len="med"/>
              <a:tailEnd type="triangle" w="med" len="med"/>
            </a:ln>
            <a:effectLst/>
          </p:spPr>
        </p:cxn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87345C48-C422-4B41-9A31-F6A2617DC4F6}"/>
                </a:ext>
              </a:extLst>
            </p:cNvPr>
            <p:cNvCxnSpPr>
              <a:cxnSpLocks/>
            </p:cNvCxnSpPr>
            <p:nvPr/>
          </p:nvCxnSpPr>
          <p:spPr>
            <a:xfrm>
              <a:off x="6805550" y="4963737"/>
              <a:ext cx="38429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triangle" w="med" len="med"/>
              <a:tailEnd type="triangle" w="med" len="med"/>
            </a:ln>
            <a:effectLst/>
          </p:spPr>
        </p:cxn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7C014334-3CB5-4641-9AD4-EC1E58A7F0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76" y="1901217"/>
            <a:ext cx="3398976" cy="106595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7371B015-4231-4468-B648-A52FAC179856}"/>
              </a:ext>
            </a:extLst>
          </p:cNvPr>
          <p:cNvSpPr txBox="1"/>
          <p:nvPr/>
        </p:nvSpPr>
        <p:spPr>
          <a:xfrm>
            <a:off x="6001967" y="5428809"/>
            <a:ext cx="6103673" cy="6742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정답일 때의 출력이 전체 값을 결정</a:t>
            </a:r>
            <a:r>
              <a:rPr lang="en-US" altLang="ko-KR" sz="24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  <a:endParaRPr lang="en-US" altLang="ko-KR" sz="24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FA55C3D-0C23-4DA5-8EE5-918AEF8EA99B}"/>
              </a:ext>
            </a:extLst>
          </p:cNvPr>
          <p:cNvGrpSpPr/>
          <p:nvPr/>
        </p:nvGrpSpPr>
        <p:grpSpPr>
          <a:xfrm>
            <a:off x="9043194" y="3428550"/>
            <a:ext cx="2193766" cy="1869487"/>
            <a:chOff x="16483248" y="5168418"/>
            <a:chExt cx="4240450" cy="361363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4FD8A314-56D5-4DBA-9891-135284EB67C2}"/>
                    </a:ext>
                  </a:extLst>
                </p:cNvPr>
                <p:cNvSpPr/>
                <p:nvPr/>
              </p:nvSpPr>
              <p:spPr>
                <a:xfrm>
                  <a:off x="16712471" y="6285806"/>
                  <a:ext cx="3691783" cy="8923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1" i="0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𝟏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×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𝒍𝒐𝒈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𝟎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.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𝟏</m:t>
                        </m:r>
                      </m:oMath>
                    </m:oMathPara>
                  </a14:m>
                  <a:endParaRPr kumimoji="0" lang="ko-KR" altLang="en-US" sz="2400" b="1" i="0" u="none" strike="noStrike" kern="0" cap="none" spc="0" normalizeH="0" baseline="30000" noProof="0" dirty="0">
                    <a:ln>
                      <a:noFill/>
                    </a:ln>
                    <a:solidFill>
                      <a:srgbClr val="FF505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4FD8A314-56D5-4DBA-9891-135284EB67C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712471" y="6285806"/>
                  <a:ext cx="3691783" cy="892377"/>
                </a:xfrm>
                <a:prstGeom prst="rect">
                  <a:avLst/>
                </a:prstGeom>
                <a:blipFill>
                  <a:blip r:embed="rId5"/>
                  <a:stretch>
                    <a:fillRect b="-19737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D940C80B-1E96-43BD-87D5-D2F5514C03B2}"/>
                    </a:ext>
                  </a:extLst>
                </p:cNvPr>
                <p:cNvSpPr/>
                <p:nvPr/>
              </p:nvSpPr>
              <p:spPr>
                <a:xfrm>
                  <a:off x="16820365" y="7751144"/>
                  <a:ext cx="3475994" cy="8923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𝟎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×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𝒍𝒐𝒈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𝟎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.</m:t>
                        </m:r>
                        <m:r>
                          <a:rPr kumimoji="0" lang="en-US" altLang="ko-KR" sz="24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𝟗</m:t>
                        </m:r>
                      </m:oMath>
                    </m:oMathPara>
                  </a14:m>
                  <a:endParaRPr kumimoji="0" lang="ko-KR" altLang="en-US" sz="2400" b="1" i="0" u="none" strike="noStrike" kern="0" cap="none" spc="0" normalizeH="0" baseline="30000" noProof="0" dirty="0">
                    <a:ln>
                      <a:noFill/>
                    </a:ln>
                    <a:solidFill>
                      <a:srgbClr val="FF505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D940C80B-1E96-43BD-87D5-D2F5514C03B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820365" y="7751144"/>
                  <a:ext cx="3475994" cy="892377"/>
                </a:xfrm>
                <a:prstGeom prst="rect">
                  <a:avLst/>
                </a:prstGeom>
                <a:blipFill>
                  <a:blip r:embed="rId6"/>
                  <a:stretch>
                    <a:fillRect b="-20000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35F9867-4CE6-4FCC-835A-E7D76562183F}"/>
                </a:ext>
              </a:extLst>
            </p:cNvPr>
            <p:cNvSpPr/>
            <p:nvPr/>
          </p:nvSpPr>
          <p:spPr>
            <a:xfrm>
              <a:off x="16483248" y="6005891"/>
              <a:ext cx="4240450" cy="2776159"/>
            </a:xfrm>
            <a:prstGeom prst="rect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2BC0E0C9-E927-4E59-BF28-A7F9BB25A8B0}"/>
                </a:ext>
              </a:extLst>
            </p:cNvPr>
            <p:cNvSpPr/>
            <p:nvPr/>
          </p:nvSpPr>
          <p:spPr>
            <a:xfrm>
              <a:off x="17732476" y="5168418"/>
              <a:ext cx="1741996" cy="8923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Error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15124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Backpropagation (</a:t>
              </a: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역전파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B8D9F8D-91DD-4467-9539-F4DD2584397B}"/>
              </a:ext>
            </a:extLst>
          </p:cNvPr>
          <p:cNvSpPr txBox="1"/>
          <p:nvPr/>
        </p:nvSpPr>
        <p:spPr>
          <a:xfrm>
            <a:off x="1268288" y="1710035"/>
            <a:ext cx="8607231" cy="968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출력과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Loss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는 </a:t>
            </a:r>
            <a:r>
              <a:rPr lang="en-US" altLang="ko-KR" sz="200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Feedfoward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들의 결과로 나온 값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작은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Loss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는 적절한 𝑤들 덕분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높은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Loss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는 적절하지 않은 𝑤들 때문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Google Shape;215;p33">
                <a:extLst>
                  <a:ext uri="{FF2B5EF4-FFF2-40B4-BE49-F238E27FC236}">
                    <a16:creationId xmlns:a16="http://schemas.microsoft.com/office/drawing/2014/main" id="{2DE503FB-7BD5-433A-97E4-0F6C618FFA49}"/>
                  </a:ext>
                </a:extLst>
              </p:cNvPr>
              <p:cNvSpPr/>
              <p:nvPr/>
            </p:nvSpPr>
            <p:spPr>
              <a:xfrm>
                <a:off x="1486190" y="3357880"/>
                <a:ext cx="9219620" cy="2133462"/>
              </a:xfrm>
              <a:prstGeom prst="rect">
                <a:avLst/>
              </a:prstGeom>
              <a:solidFill>
                <a:srgbClr val="CB6B23">
                  <a:lumMod val="20000"/>
                  <a:lumOff val="80000"/>
                </a:srgbClr>
              </a:solidFill>
              <a:ln>
                <a:solidFill>
                  <a:srgbClr val="E3E4FB"/>
                </a:solidFill>
                <a:miter lim="4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lIns="180000" rIns="45719" anchor="ctr"/>
              <a:lstStyle/>
              <a:p>
                <a:pPr marL="0" marR="0" lvl="0" indent="0" defTabSz="91440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2000" dirty="0"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Loss</a:t>
                </a:r>
                <a:r>
                  <a:rPr lang="ko-KR" altLang="en-US" sz="2000" dirty="0"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를 바탕으로 각각의 𝒘 하나 하나가 얼마나 영향을 주었는지 알아내고</a:t>
                </a:r>
              </a:p>
              <a:p>
                <a:pPr marL="0" marR="0" lvl="0" indent="0" defTabSz="91440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2000" dirty="0"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좀 더 적절한 방향으로 𝒘들을 변경해 나가는 것을 </a:t>
                </a:r>
                <a:r>
                  <a:rPr lang="en-US" altLang="ko-KR" sz="2000" b="1" dirty="0">
                    <a:solidFill>
                      <a:srgbClr val="FF505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Backpropagation (</a:t>
                </a:r>
                <a:r>
                  <a:rPr lang="ko-KR" altLang="en-US" sz="2000" b="1" dirty="0" err="1">
                    <a:solidFill>
                      <a:srgbClr val="FF505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역전파</a:t>
                </a:r>
                <a:r>
                  <a:rPr lang="en-US" altLang="ko-KR" sz="2000" b="1" dirty="0">
                    <a:solidFill>
                      <a:srgbClr val="FF505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)</a:t>
                </a:r>
                <a:r>
                  <a:rPr lang="ko-KR" altLang="en-US" sz="2000" dirty="0"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라 함</a:t>
                </a:r>
              </a:p>
              <a:p>
                <a:pPr marL="0" marR="0" lvl="0" indent="0" defTabSz="91440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2000" b="1" dirty="0">
                    <a:solidFill>
                      <a:srgbClr val="0070C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목표 </a:t>
                </a:r>
                <a:r>
                  <a:rPr lang="en-US" altLang="ko-KR" sz="2000" b="1" dirty="0">
                    <a:solidFill>
                      <a:srgbClr val="0070C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: </a:t>
                </a:r>
                <a:r>
                  <a:rPr lang="ko-KR" altLang="en-US" sz="2000" b="1" dirty="0">
                    <a:solidFill>
                      <a:srgbClr val="0070C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적절한 가중치</a:t>
                </a:r>
                <a:r>
                  <a:rPr lang="en-US" altLang="ko-KR" sz="2000" b="1" dirty="0">
                    <a:solidFill>
                      <a:srgbClr val="0070C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𝒘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altLang="ko-KR" sz="2000" b="1" dirty="0">
                    <a:solidFill>
                      <a:srgbClr val="0070C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)</a:t>
                </a:r>
                <a:r>
                  <a:rPr lang="ko-KR" altLang="en-US" sz="2000" b="1" dirty="0">
                    <a:solidFill>
                      <a:srgbClr val="0070C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를 찾아내기</a:t>
                </a:r>
                <a:r>
                  <a:rPr lang="en-US" altLang="ko-KR" sz="2000" b="1" dirty="0">
                    <a:solidFill>
                      <a:srgbClr val="0070C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!</a:t>
                </a:r>
              </a:p>
            </p:txBody>
          </p:sp>
        </mc:Choice>
        <mc:Fallback xmlns="">
          <p:sp>
            <p:nvSpPr>
              <p:cNvPr id="34" name="Google Shape;215;p33">
                <a:extLst>
                  <a:ext uri="{FF2B5EF4-FFF2-40B4-BE49-F238E27FC236}">
                    <a16:creationId xmlns:a16="http://schemas.microsoft.com/office/drawing/2014/main" id="{2DE503FB-7BD5-433A-97E4-0F6C618FFA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6190" y="3357880"/>
                <a:ext cx="9219620" cy="213346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rgbClr val="E3E4FB"/>
                </a:solidFill>
                <a:miter lim="4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07454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Backpropagation (</a:t>
              </a: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역전파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34" name="Google Shape;215;p33">
            <a:extLst>
              <a:ext uri="{FF2B5EF4-FFF2-40B4-BE49-F238E27FC236}">
                <a16:creationId xmlns:a16="http://schemas.microsoft.com/office/drawing/2014/main" id="{2DE503FB-7BD5-433A-97E4-0F6C618FFA49}"/>
              </a:ext>
            </a:extLst>
          </p:cNvPr>
          <p:cNvSpPr/>
          <p:nvPr/>
        </p:nvSpPr>
        <p:spPr>
          <a:xfrm>
            <a:off x="1486190" y="1869440"/>
            <a:ext cx="9219620" cy="1386840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𝑤와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loss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관계를 이용해 좋은 𝑤를 찾아가는 방법이 존재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그래프의 기울기를 이용한 </a:t>
            </a:r>
            <a:r>
              <a:rPr lang="en-US" altLang="ko-KR" sz="24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Gradient Descent (</a:t>
            </a:r>
            <a:r>
              <a:rPr lang="ko-KR" altLang="en-US" sz="24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경사 </a:t>
            </a:r>
            <a:r>
              <a:rPr lang="ko-KR" altLang="en-US" sz="2400" b="1" dirty="0" err="1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하강법</a:t>
            </a:r>
            <a:r>
              <a:rPr lang="en-US" altLang="ko-KR" sz="24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)★ ★ ★ ★ ★</a:t>
            </a:r>
          </a:p>
        </p:txBody>
      </p:sp>
      <p:pic>
        <p:nvPicPr>
          <p:cNvPr id="13" name="Picture 2" descr="A local minimum and a global minimum.">
            <a:extLst>
              <a:ext uri="{FF2B5EF4-FFF2-40B4-BE49-F238E27FC236}">
                <a16:creationId xmlns:a16="http://schemas.microsoft.com/office/drawing/2014/main" id="{6B611CF5-B5E1-40D7-BFD7-FB79E8BCC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140" y="3434050"/>
            <a:ext cx="4526774" cy="247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FCF0F0C1-F650-4988-AAF0-8582E860D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990" y="3533992"/>
            <a:ext cx="4032741" cy="227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26E1FA4-0085-4AF4-9933-88212B61DEC5}"/>
              </a:ext>
            </a:extLst>
          </p:cNvPr>
          <p:cNvSpPr txBox="1"/>
          <p:nvPr/>
        </p:nvSpPr>
        <p:spPr>
          <a:xfrm>
            <a:off x="1704630" y="5997611"/>
            <a:ext cx="104106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914400"/>
            <a:r>
              <a:rPr lang="en-US" altLang="ko-KR" sz="105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https://bradleyboehmke.github.io/HOML/deep-learning.html</a:t>
            </a:r>
          </a:p>
          <a:p>
            <a:pPr algn="r" defTabSz="914400"/>
            <a:r>
              <a:rPr lang="en-US" altLang="ko-KR" sz="105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https://www.pyimagesearch.com/2019/10/14/why-is-my-validation-loss-lower-than-my-training-loss/</a:t>
            </a:r>
            <a:endParaRPr lang="ko-KR" altLang="en-US" sz="105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4060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Gradient Descent (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경사 </a:t>
              </a: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하강법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34" name="Google Shape;215;p33">
            <a:extLst>
              <a:ext uri="{FF2B5EF4-FFF2-40B4-BE49-F238E27FC236}">
                <a16:creationId xmlns:a16="http://schemas.microsoft.com/office/drawing/2014/main" id="{2DE503FB-7BD5-433A-97E4-0F6C618FFA49}"/>
              </a:ext>
            </a:extLst>
          </p:cNvPr>
          <p:cNvSpPr/>
          <p:nvPr/>
        </p:nvSpPr>
        <p:spPr>
          <a:xfrm>
            <a:off x="1486190" y="1869440"/>
            <a:ext cx="9219620" cy="1386840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임의의 한 지점으로부터 시작해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loss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가 줄어드는 방향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으로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𝑤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(weights=parameters)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들을 갱신하는 방법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FF5C4DD7-2CB2-468E-8602-D9356C8DCEBB}"/>
              </a:ext>
            </a:extLst>
          </p:cNvPr>
          <p:cNvGrpSpPr/>
          <p:nvPr/>
        </p:nvGrpSpPr>
        <p:grpSpPr>
          <a:xfrm>
            <a:off x="3117098" y="1634551"/>
            <a:ext cx="4980395" cy="4785758"/>
            <a:chOff x="5967982" y="1480902"/>
            <a:chExt cx="7544571" cy="10245266"/>
          </a:xfrm>
        </p:grpSpPr>
        <p:sp>
          <p:nvSpPr>
            <p:cNvPr id="32" name="원호 31">
              <a:extLst>
                <a:ext uri="{FF2B5EF4-FFF2-40B4-BE49-F238E27FC236}">
                  <a16:creationId xmlns:a16="http://schemas.microsoft.com/office/drawing/2014/main" id="{596D96ED-000D-4F44-83C7-26B0F9A06243}"/>
                </a:ext>
              </a:extLst>
            </p:cNvPr>
            <p:cNvSpPr/>
            <p:nvPr/>
          </p:nvSpPr>
          <p:spPr>
            <a:xfrm>
              <a:off x="8608475" y="1480902"/>
              <a:ext cx="2763382" cy="8375318"/>
            </a:xfrm>
            <a:prstGeom prst="arc">
              <a:avLst>
                <a:gd name="adj1" fmla="val 1664995"/>
                <a:gd name="adj2" fmla="val 9120383"/>
              </a:avLst>
            </a:prstGeom>
            <a:noFill/>
            <a:ln w="3175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6197DD5-F268-41F3-86A6-BCE05D8B1922}"/>
                </a:ext>
              </a:extLst>
            </p:cNvPr>
            <p:cNvCxnSpPr>
              <a:cxnSpLocks/>
            </p:cNvCxnSpPr>
            <p:nvPr/>
          </p:nvCxnSpPr>
          <p:spPr>
            <a:xfrm>
              <a:off x="11108526" y="8234119"/>
              <a:ext cx="0" cy="2235399"/>
            </a:xfrm>
            <a:prstGeom prst="line">
              <a:avLst/>
            </a:prstGeom>
            <a:noFill/>
            <a:ln w="25400" cap="flat" cmpd="sng" algn="ctr">
              <a:solidFill>
                <a:srgbClr val="0070C0"/>
              </a:solidFill>
              <a:prstDash val="dash"/>
            </a:ln>
            <a:effectLst/>
          </p:spPr>
        </p:cxn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0CDABC07-E420-41C5-91B1-BB3F00F05EB6}"/>
                </a:ext>
              </a:extLst>
            </p:cNvPr>
            <p:cNvCxnSpPr>
              <a:cxnSpLocks/>
            </p:cNvCxnSpPr>
            <p:nvPr/>
          </p:nvCxnSpPr>
          <p:spPr>
            <a:xfrm>
              <a:off x="7400283" y="10469012"/>
              <a:ext cx="5328545" cy="0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EAE8F3CE-C7CA-4406-AEBE-AD55F0611F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7" y="5971876"/>
              <a:ext cx="0" cy="4524486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A3587E9C-8468-4A18-A704-1EFBA643B3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28619" y="6603236"/>
              <a:ext cx="970133" cy="3865776"/>
            </a:xfrm>
            <a:prstGeom prst="line">
              <a:avLst/>
            </a:prstGeom>
            <a:noFill/>
            <a:ln w="31750" cap="flat" cmpd="sng" algn="ctr">
              <a:solidFill>
                <a:srgbClr val="FF0000"/>
              </a:solidFill>
              <a:prstDash val="soli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96845D38-5ED1-4861-8552-B40E8F125342}"/>
                    </a:ext>
                  </a:extLst>
                </p:cNvPr>
                <p:cNvSpPr txBox="1"/>
                <p:nvPr/>
              </p:nvSpPr>
              <p:spPr>
                <a:xfrm>
                  <a:off x="10757417" y="10342514"/>
                  <a:ext cx="1024431" cy="119051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p>
                        </m:sSubSup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96845D38-5ED1-4861-8552-B40E8F12534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57417" y="10342514"/>
                  <a:ext cx="1024431" cy="1190519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498FD8C5-A332-4DC5-9F38-18DDEE925139}"/>
                    </a:ext>
                  </a:extLst>
                </p:cNvPr>
                <p:cNvSpPr txBox="1"/>
                <p:nvPr/>
              </p:nvSpPr>
              <p:spPr>
                <a:xfrm>
                  <a:off x="9900541" y="10324519"/>
                  <a:ext cx="1024431" cy="120040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bSup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498FD8C5-A332-4DC5-9F38-18DDEE92513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00541" y="10324519"/>
                  <a:ext cx="1024431" cy="1200403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31D5139E-EB8E-4AD1-A756-2E4B31CE3655}"/>
                    </a:ext>
                  </a:extLst>
                </p:cNvPr>
                <p:cNvSpPr txBox="1"/>
                <p:nvPr/>
              </p:nvSpPr>
              <p:spPr>
                <a:xfrm>
                  <a:off x="12488122" y="10342514"/>
                  <a:ext cx="1024431" cy="13836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𝑊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31D5139E-EB8E-4AD1-A756-2E4B31CE365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488122" y="10342514"/>
                  <a:ext cx="1024431" cy="1383654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95440FCB-7F0D-4F94-8BAF-65408429D788}"/>
                    </a:ext>
                  </a:extLst>
                </p:cNvPr>
                <p:cNvSpPr txBox="1"/>
                <p:nvPr/>
              </p:nvSpPr>
              <p:spPr>
                <a:xfrm>
                  <a:off x="5967982" y="5463637"/>
                  <a:ext cx="1024430" cy="13836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𝐿𝑜𝑠𝑠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95440FCB-7F0D-4F94-8BAF-65408429D78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67982" y="5463637"/>
                  <a:ext cx="1024430" cy="1383654"/>
                </a:xfrm>
                <a:prstGeom prst="rect">
                  <a:avLst/>
                </a:prstGeom>
                <a:blipFill>
                  <a:blip r:embed="rId5"/>
                  <a:stretch>
                    <a:fillRect r="-270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332DD44B-CDE8-4319-A56C-D37D0F711D5D}"/>
                    </a:ext>
                  </a:extLst>
                </p:cNvPr>
                <p:cNvSpPr txBox="1"/>
                <p:nvPr/>
              </p:nvSpPr>
              <p:spPr>
                <a:xfrm>
                  <a:off x="11622247" y="6371656"/>
                  <a:ext cx="1024430" cy="264692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kumimoji="0" lang="en-US" altLang="ko-KR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kumimoji="0" lang="ko-KR" altLang="en-US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𝜕</m:t>
                            </m:r>
                            <m:r>
                              <a:rPr kumimoji="0" lang="en-US" altLang="ko-KR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num>
                          <m:den>
                            <m:r>
                              <a:rPr kumimoji="0" lang="ko-KR" altLang="en-US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kumimoji="0" lang="en-US" altLang="ko-KR" sz="24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나눔스퀘어_ac" panose="020B0600000101010101" pitchFamily="50" charset="-127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ko-KR" sz="24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나눔스퀘어_ac" panose="020B0600000101010101" pitchFamily="50" charset="-127"/>
                                    <a:cs typeface="Times New Roman" panose="020206030504050203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kumimoji="0" lang="en-US" altLang="ko-KR" sz="24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나눔스퀘어_ac" panose="020B0600000101010101" pitchFamily="50" charset="-127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332DD44B-CDE8-4319-A56C-D37D0F711D5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622247" y="6371656"/>
                  <a:ext cx="1024430" cy="2646925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D5A1E28E-72D9-407E-9C24-2061DAC85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35408" y="8273522"/>
              <a:ext cx="119074" cy="359303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E59BA5F6-40B9-42A1-8F84-9F8BD2FF5F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83929" y="8676619"/>
              <a:ext cx="126896" cy="398706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46" name="직선 화살표 연결선 45">
              <a:extLst>
                <a:ext uri="{FF2B5EF4-FFF2-40B4-BE49-F238E27FC236}">
                  <a16:creationId xmlns:a16="http://schemas.microsoft.com/office/drawing/2014/main" id="{A0283093-495B-454B-A83B-3FC82E3B02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12758" y="9103368"/>
              <a:ext cx="234254" cy="329323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1623F9C3-8C06-442F-B561-EE60C129D1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01260" y="9454290"/>
              <a:ext cx="281418" cy="287814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 w="med" len="med"/>
            </a:ln>
            <a:effectLst/>
          </p:spPr>
        </p:cxn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3DE7261E-06BB-4ED6-8089-99F5A9913F12}"/>
                </a:ext>
              </a:extLst>
            </p:cNvPr>
            <p:cNvSpPr/>
            <p:nvPr/>
          </p:nvSpPr>
          <p:spPr>
            <a:xfrm>
              <a:off x="11049170" y="8010286"/>
              <a:ext cx="152864" cy="223834"/>
            </a:xfrm>
            <a:prstGeom prst="ellipse">
              <a:avLst/>
            </a:prstGeom>
            <a:solidFill>
              <a:srgbClr val="0070C0"/>
            </a:solidFill>
            <a:ln w="222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75778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49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Gradient Descent (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경사 </a:t>
              </a: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하강법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CC89D07-8E98-4C6D-A0CF-1F8C2AB46912}"/>
              </a:ext>
            </a:extLst>
          </p:cNvPr>
          <p:cNvSpPr txBox="1"/>
          <p:nvPr/>
        </p:nvSpPr>
        <p:spPr>
          <a:xfrm>
            <a:off x="1385129" y="2313102"/>
            <a:ext cx="5117271" cy="2817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목적지 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산 아래 지점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목적지 방향은 어떻게 알 수 있을까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발에 집중해 아래쪽으로 보며 방향을 찾음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 그 방향으로 얼만큼 움직여야 하는가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 발짝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기울어진 방향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으로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 발짝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이동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EF84C16-F73B-4BED-9418-0D6F7498A2F0}"/>
              </a:ext>
            </a:extLst>
          </p:cNvPr>
          <p:cNvGrpSpPr/>
          <p:nvPr/>
        </p:nvGrpSpPr>
        <p:grpSpPr>
          <a:xfrm>
            <a:off x="7476853" y="1841499"/>
            <a:ext cx="3028847" cy="3966145"/>
            <a:chOff x="11814048" y="2209350"/>
            <a:chExt cx="6318059" cy="8273229"/>
          </a:xfrm>
        </p:grpSpPr>
        <p:pic>
          <p:nvPicPr>
            <p:cNvPr id="28" name="Picture 2" descr="A picture containing text, vector graphics Description automatically generated">
              <a:extLst>
                <a:ext uri="{FF2B5EF4-FFF2-40B4-BE49-F238E27FC236}">
                  <a16:creationId xmlns:a16="http://schemas.microsoft.com/office/drawing/2014/main" id="{DE33E216-CE36-481B-84C3-4A8B03B2E9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707" b="21379"/>
            <a:stretch/>
          </p:blipFill>
          <p:spPr bwMode="auto">
            <a:xfrm>
              <a:off x="11814048" y="2209350"/>
              <a:ext cx="6318059" cy="4057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A picture containing text, vector graphics Description automatically generated">
              <a:extLst>
                <a:ext uri="{FF2B5EF4-FFF2-40B4-BE49-F238E27FC236}">
                  <a16:creationId xmlns:a16="http://schemas.microsoft.com/office/drawing/2014/main" id="{116D40EC-9DE4-4B06-8045-C3F777716B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5" b="21379"/>
            <a:stretch/>
          </p:blipFill>
          <p:spPr bwMode="auto">
            <a:xfrm>
              <a:off x="11869192" y="6425212"/>
              <a:ext cx="6207770" cy="4057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9F65A3-7F2E-4FCD-ACCC-C2854B4BBBC8}"/>
              </a:ext>
            </a:extLst>
          </p:cNvPr>
          <p:cNvSpPr txBox="1"/>
          <p:nvPr/>
        </p:nvSpPr>
        <p:spPr>
          <a:xfrm>
            <a:off x="1829054" y="6106853"/>
            <a:ext cx="1021689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05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Trask, Andrew W. Grokking deep learning. Simon and Schuster, 2019.</a:t>
            </a:r>
            <a:endParaRPr lang="ko-KR" altLang="en-US" sz="105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010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반갑다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,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AC9527A6-94AD-4F6B-8131-1342021B5052}"/>
              </a:ext>
            </a:extLst>
          </p:cNvPr>
          <p:cNvSpPr txBox="1"/>
          <p:nvPr/>
        </p:nvSpPr>
        <p:spPr>
          <a:xfrm>
            <a:off x="1854200" y="1571502"/>
            <a:ext cx="8747760" cy="1043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오늘부터 이틀 동안 인공지능에 빠져 봅시다</a:t>
            </a:r>
            <a:r>
              <a:rPr lang="en-US" altLang="ko-KR" sz="20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그런데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인공지능이 정확히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뭔데요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ore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0E180C-AF7A-4F1B-9B3A-432DE0365E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2786261"/>
            <a:ext cx="7264400" cy="323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6429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Gradient Descent (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경사 </a:t>
              </a: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하강법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CC89D07-8E98-4C6D-A0CF-1F8C2AB46912}"/>
              </a:ext>
            </a:extLst>
          </p:cNvPr>
          <p:cNvSpPr txBox="1"/>
          <p:nvPr/>
        </p:nvSpPr>
        <p:spPr>
          <a:xfrm>
            <a:off x="1385129" y="2313102"/>
            <a:ext cx="5117271" cy="2817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목적지 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산 아래 지점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목적지 방향은 어떻게 알 수 있을까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발에 집중해 아래쪽으로 보며 방향을 찾음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 그 방향으로 얼만큼 움직여야 하는가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 발짝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기울어진 방향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으로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 발짝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이동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5BAE5C9-A2AF-46A3-AD4E-CFF875741F11}"/>
              </a:ext>
            </a:extLst>
          </p:cNvPr>
          <p:cNvGrpSpPr/>
          <p:nvPr/>
        </p:nvGrpSpPr>
        <p:grpSpPr>
          <a:xfrm>
            <a:off x="6311148" y="-332653"/>
            <a:ext cx="4980395" cy="6045659"/>
            <a:chOff x="5967982" y="1480902"/>
            <a:chExt cx="7544571" cy="10245266"/>
          </a:xfrm>
        </p:grpSpPr>
        <p:sp>
          <p:nvSpPr>
            <p:cNvPr id="14" name="원호 13">
              <a:extLst>
                <a:ext uri="{FF2B5EF4-FFF2-40B4-BE49-F238E27FC236}">
                  <a16:creationId xmlns:a16="http://schemas.microsoft.com/office/drawing/2014/main" id="{08F47945-41AB-44C3-AF5C-34DB957B0E6E}"/>
                </a:ext>
              </a:extLst>
            </p:cNvPr>
            <p:cNvSpPr/>
            <p:nvPr/>
          </p:nvSpPr>
          <p:spPr>
            <a:xfrm>
              <a:off x="8608475" y="1480902"/>
              <a:ext cx="2763382" cy="8375318"/>
            </a:xfrm>
            <a:prstGeom prst="arc">
              <a:avLst>
                <a:gd name="adj1" fmla="val 1664995"/>
                <a:gd name="adj2" fmla="val 9120383"/>
              </a:avLst>
            </a:prstGeom>
            <a:noFill/>
            <a:ln w="3175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106258D-F38D-4092-B822-7007C3D10D1B}"/>
                </a:ext>
              </a:extLst>
            </p:cNvPr>
            <p:cNvCxnSpPr>
              <a:cxnSpLocks/>
            </p:cNvCxnSpPr>
            <p:nvPr/>
          </p:nvCxnSpPr>
          <p:spPr>
            <a:xfrm>
              <a:off x="11108526" y="8234119"/>
              <a:ext cx="0" cy="2235399"/>
            </a:xfrm>
            <a:prstGeom prst="line">
              <a:avLst/>
            </a:prstGeom>
            <a:noFill/>
            <a:ln w="25400" cap="flat" cmpd="sng" algn="ctr">
              <a:solidFill>
                <a:srgbClr val="0070C0"/>
              </a:solidFill>
              <a:prstDash val="dash"/>
            </a:ln>
            <a:effectLst/>
          </p:spPr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5C0D7800-2861-4C75-AFB2-80A80C550D3A}"/>
                </a:ext>
              </a:extLst>
            </p:cNvPr>
            <p:cNvCxnSpPr>
              <a:cxnSpLocks/>
            </p:cNvCxnSpPr>
            <p:nvPr/>
          </p:nvCxnSpPr>
          <p:spPr>
            <a:xfrm>
              <a:off x="7400283" y="10469012"/>
              <a:ext cx="5328545" cy="0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2D931C70-9CBE-422B-91DA-B88CF31C78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7" y="5971876"/>
              <a:ext cx="0" cy="4524486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A92BDDB3-23EF-4F1B-BBBF-A0AA13602D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28619" y="6603236"/>
              <a:ext cx="970133" cy="3865776"/>
            </a:xfrm>
            <a:prstGeom prst="line">
              <a:avLst/>
            </a:prstGeom>
            <a:noFill/>
            <a:ln w="31750" cap="flat" cmpd="sng" algn="ctr">
              <a:solidFill>
                <a:srgbClr val="FF0000"/>
              </a:solidFill>
              <a:prstDash val="soli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9AA0E0BA-82A4-4DC1-91C4-2F77AC6380C3}"/>
                    </a:ext>
                  </a:extLst>
                </p:cNvPr>
                <p:cNvSpPr txBox="1"/>
                <p:nvPr/>
              </p:nvSpPr>
              <p:spPr>
                <a:xfrm>
                  <a:off x="10757417" y="10342514"/>
                  <a:ext cx="1024431" cy="119051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p>
                        </m:sSubSup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9AA0E0BA-82A4-4DC1-91C4-2F77AC6380C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57417" y="10342514"/>
                  <a:ext cx="1024431" cy="1190519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08E9666-22D9-47E1-8A9E-5A06E2AC4BA9}"/>
                    </a:ext>
                  </a:extLst>
                </p:cNvPr>
                <p:cNvSpPr txBox="1"/>
                <p:nvPr/>
              </p:nvSpPr>
              <p:spPr>
                <a:xfrm>
                  <a:off x="9900541" y="10324519"/>
                  <a:ext cx="1024431" cy="120040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bSup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08E9666-22D9-47E1-8A9E-5A06E2AC4BA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00541" y="10324519"/>
                  <a:ext cx="1024431" cy="1200403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E608A4B-BB31-4F31-9CF2-F6F4A317B459}"/>
                    </a:ext>
                  </a:extLst>
                </p:cNvPr>
                <p:cNvSpPr txBox="1"/>
                <p:nvPr/>
              </p:nvSpPr>
              <p:spPr>
                <a:xfrm>
                  <a:off x="12488122" y="10342514"/>
                  <a:ext cx="1024431" cy="13836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𝑊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E608A4B-BB31-4F31-9CF2-F6F4A317B45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488122" y="10342514"/>
                  <a:ext cx="1024431" cy="1383654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23E312D-CA6D-4B9F-8FC9-F53540C34AEE}"/>
                    </a:ext>
                  </a:extLst>
                </p:cNvPr>
                <p:cNvSpPr txBox="1"/>
                <p:nvPr/>
              </p:nvSpPr>
              <p:spPr>
                <a:xfrm>
                  <a:off x="5967982" y="5463637"/>
                  <a:ext cx="1024430" cy="13836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𝐿𝑜𝑠𝑠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23E312D-CA6D-4B9F-8FC9-F53540C34A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67982" y="5463637"/>
                  <a:ext cx="1024430" cy="1383654"/>
                </a:xfrm>
                <a:prstGeom prst="rect">
                  <a:avLst/>
                </a:prstGeom>
                <a:blipFill>
                  <a:blip r:embed="rId5"/>
                  <a:stretch>
                    <a:fillRect r="-270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C16ADEE0-B485-4A17-85B3-052F48964A65}"/>
                    </a:ext>
                  </a:extLst>
                </p:cNvPr>
                <p:cNvSpPr txBox="1"/>
                <p:nvPr/>
              </p:nvSpPr>
              <p:spPr>
                <a:xfrm>
                  <a:off x="11622247" y="6371656"/>
                  <a:ext cx="1024430" cy="264692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kumimoji="0" lang="en-US" altLang="ko-KR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kumimoji="0" lang="ko-KR" altLang="en-US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𝜕</m:t>
                            </m:r>
                            <m:r>
                              <a:rPr kumimoji="0" lang="en-US" altLang="ko-KR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num>
                          <m:den>
                            <m:r>
                              <a:rPr kumimoji="0" lang="ko-KR" altLang="en-US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kumimoji="0" lang="en-US" altLang="ko-KR" sz="24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나눔스퀘어_ac" panose="020B0600000101010101" pitchFamily="50" charset="-127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ko-KR" sz="24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나눔스퀘어_ac" panose="020B0600000101010101" pitchFamily="50" charset="-127"/>
                                    <a:cs typeface="Times New Roman" panose="020206030504050203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kumimoji="0" lang="en-US" altLang="ko-KR" sz="24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나눔스퀘어_ac" panose="020B0600000101010101" pitchFamily="50" charset="-127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C16ADEE0-B485-4A17-85B3-052F48964A6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622247" y="6371656"/>
                  <a:ext cx="1024430" cy="2646925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8101919D-FE96-45F2-AD73-2727A53B3B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35408" y="8273522"/>
              <a:ext cx="119074" cy="359303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320FB6B8-A8B4-44B0-A61C-9CC6607B7B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83929" y="8676619"/>
              <a:ext cx="126896" cy="398706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EF842B7D-1711-4365-8089-F98B8B51FE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12758" y="9103368"/>
              <a:ext cx="234254" cy="329323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A290646F-936A-48A1-A7E7-64795BDD3D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01260" y="9454290"/>
              <a:ext cx="281418" cy="287814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 w="med" len="med"/>
            </a:ln>
            <a:effectLst/>
          </p:spPr>
        </p:cxn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C087445C-0CA2-4A8B-ACF6-F382C4BB61AF}"/>
                </a:ext>
              </a:extLst>
            </p:cNvPr>
            <p:cNvSpPr/>
            <p:nvPr/>
          </p:nvSpPr>
          <p:spPr>
            <a:xfrm>
              <a:off x="11049170" y="8046590"/>
              <a:ext cx="152864" cy="187530"/>
            </a:xfrm>
            <a:prstGeom prst="ellipse">
              <a:avLst/>
            </a:prstGeom>
            <a:solidFill>
              <a:srgbClr val="0070C0"/>
            </a:solidFill>
            <a:ln w="222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40530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Gradient Descent (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경사 </a:t>
              </a: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하강법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CC89D07-8E98-4C6D-A0CF-1F8C2AB46912}"/>
              </a:ext>
            </a:extLst>
          </p:cNvPr>
          <p:cNvSpPr txBox="1"/>
          <p:nvPr/>
        </p:nvSpPr>
        <p:spPr>
          <a:xfrm>
            <a:off x="1385130" y="2313101"/>
            <a:ext cx="3478970" cy="1432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step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 너무 작다면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optimum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에 도달하는 데에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너무 오래 걸림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5BAE5C9-A2AF-46A3-AD4E-CFF875741F11}"/>
              </a:ext>
            </a:extLst>
          </p:cNvPr>
          <p:cNvGrpSpPr/>
          <p:nvPr/>
        </p:nvGrpSpPr>
        <p:grpSpPr>
          <a:xfrm>
            <a:off x="6311148" y="-332653"/>
            <a:ext cx="5386862" cy="6045659"/>
            <a:chOff x="5967982" y="1480902"/>
            <a:chExt cx="8160308" cy="10245266"/>
          </a:xfrm>
        </p:grpSpPr>
        <p:sp>
          <p:nvSpPr>
            <p:cNvPr id="14" name="원호 13">
              <a:extLst>
                <a:ext uri="{FF2B5EF4-FFF2-40B4-BE49-F238E27FC236}">
                  <a16:creationId xmlns:a16="http://schemas.microsoft.com/office/drawing/2014/main" id="{08F47945-41AB-44C3-AF5C-34DB957B0E6E}"/>
                </a:ext>
              </a:extLst>
            </p:cNvPr>
            <p:cNvSpPr/>
            <p:nvPr/>
          </p:nvSpPr>
          <p:spPr>
            <a:xfrm>
              <a:off x="8608475" y="1480902"/>
              <a:ext cx="2763382" cy="8375318"/>
            </a:xfrm>
            <a:prstGeom prst="arc">
              <a:avLst>
                <a:gd name="adj1" fmla="val 1664995"/>
                <a:gd name="adj2" fmla="val 9120383"/>
              </a:avLst>
            </a:prstGeom>
            <a:noFill/>
            <a:ln w="3175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5C0D7800-2861-4C75-AFB2-80A80C550D3A}"/>
                </a:ext>
              </a:extLst>
            </p:cNvPr>
            <p:cNvCxnSpPr>
              <a:cxnSpLocks/>
            </p:cNvCxnSpPr>
            <p:nvPr/>
          </p:nvCxnSpPr>
          <p:spPr>
            <a:xfrm>
              <a:off x="7400283" y="10469012"/>
              <a:ext cx="5328545" cy="0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2D931C70-9CBE-422B-91DA-B88CF31C78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7" y="5971876"/>
              <a:ext cx="0" cy="4524486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E608A4B-BB31-4F31-9CF2-F6F4A317B459}"/>
                    </a:ext>
                  </a:extLst>
                </p:cNvPr>
                <p:cNvSpPr txBox="1"/>
                <p:nvPr/>
              </p:nvSpPr>
              <p:spPr>
                <a:xfrm>
                  <a:off x="12488122" y="10342514"/>
                  <a:ext cx="1024431" cy="13836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𝑊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E608A4B-BB31-4F31-9CF2-F6F4A317B45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488122" y="10342514"/>
                  <a:ext cx="1024431" cy="1383654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23E312D-CA6D-4B9F-8FC9-F53540C34AEE}"/>
                    </a:ext>
                  </a:extLst>
                </p:cNvPr>
                <p:cNvSpPr txBox="1"/>
                <p:nvPr/>
              </p:nvSpPr>
              <p:spPr>
                <a:xfrm>
                  <a:off x="5967982" y="5463637"/>
                  <a:ext cx="1024430" cy="13836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𝐿𝑜𝑠𝑠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23E312D-CA6D-4B9F-8FC9-F53540C34A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67982" y="5463637"/>
                  <a:ext cx="1024430" cy="1383654"/>
                </a:xfrm>
                <a:prstGeom prst="rect">
                  <a:avLst/>
                </a:prstGeom>
                <a:blipFill>
                  <a:blip r:embed="rId3"/>
                  <a:stretch>
                    <a:fillRect r="-270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16ADEE0-B485-4A17-85B3-052F48964A65}"/>
                </a:ext>
              </a:extLst>
            </p:cNvPr>
            <p:cNvSpPr txBox="1"/>
            <p:nvPr/>
          </p:nvSpPr>
          <p:spPr>
            <a:xfrm>
              <a:off x="11614613" y="7150670"/>
              <a:ext cx="2513677" cy="22011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아이고</a:t>
              </a:r>
              <a:endPara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어느 세월에</a:t>
              </a:r>
              <a:r>
                <a:rPr kumimoji="0" lang="en-US" altLang="ko-KR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...</a:t>
              </a:r>
            </a:p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8101919D-FE96-45F2-AD73-2727A53B3B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57142" y="6847291"/>
              <a:ext cx="80404" cy="331412"/>
            </a:xfrm>
            <a:prstGeom prst="straightConnector1">
              <a:avLst/>
            </a:prstGeom>
            <a:noFill/>
            <a:ln w="31750" cap="flat" cmpd="sng" algn="ctr">
              <a:solidFill>
                <a:schemeClr val="accent6">
                  <a:lumMod val="75000"/>
                </a:schemeClr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320FB6B8-A8B4-44B0-A61C-9CC6607B7B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78340" y="7213499"/>
              <a:ext cx="78803" cy="394428"/>
            </a:xfrm>
            <a:prstGeom prst="straightConnector1">
              <a:avLst/>
            </a:prstGeom>
            <a:noFill/>
            <a:ln w="31750" cap="flat" cmpd="sng" algn="ctr">
              <a:solidFill>
                <a:schemeClr val="accent6">
                  <a:lumMod val="75000"/>
                </a:schemeClr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EF842B7D-1711-4365-8089-F98B8B51FE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22472" y="7625922"/>
              <a:ext cx="95269" cy="345296"/>
            </a:xfrm>
            <a:prstGeom prst="straightConnector1">
              <a:avLst/>
            </a:prstGeom>
            <a:noFill/>
            <a:ln w="31750" cap="flat" cmpd="sng" algn="ctr">
              <a:solidFill>
                <a:schemeClr val="accent6">
                  <a:lumMod val="75000"/>
                </a:schemeClr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A290646F-936A-48A1-A7E7-64795BDD3D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24971" y="7998016"/>
              <a:ext cx="113862" cy="357249"/>
            </a:xfrm>
            <a:prstGeom prst="straightConnector1">
              <a:avLst/>
            </a:prstGeom>
            <a:noFill/>
            <a:ln w="31750" cap="flat" cmpd="sng" algn="ctr">
              <a:solidFill>
                <a:schemeClr val="accent6">
                  <a:lumMod val="75000"/>
                </a:schemeClr>
              </a:solidFill>
              <a:prstDash val="solid"/>
              <a:tailEnd type="triangle" w="med" len="med"/>
            </a:ln>
            <a:effectLst/>
          </p:spPr>
        </p:cxnSp>
      </p:grpSp>
      <p:sp>
        <p:nvSpPr>
          <p:cNvPr id="29" name="타원 28">
            <a:extLst>
              <a:ext uri="{FF2B5EF4-FFF2-40B4-BE49-F238E27FC236}">
                <a16:creationId xmlns:a16="http://schemas.microsoft.com/office/drawing/2014/main" id="{C1B643A7-DC97-40F7-9152-3228702F0CB9}"/>
              </a:ext>
            </a:extLst>
          </p:cNvPr>
          <p:cNvSpPr/>
          <p:nvPr/>
        </p:nvSpPr>
        <p:spPr>
          <a:xfrm>
            <a:off x="9807167" y="2729458"/>
            <a:ext cx="100910" cy="104557"/>
          </a:xfrm>
          <a:prstGeom prst="ellipse">
            <a:avLst/>
          </a:prstGeom>
          <a:solidFill>
            <a:srgbClr val="0070C0"/>
          </a:solidFill>
          <a:ln w="222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542207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Gradient Descent (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경사 </a:t>
              </a: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하강법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CC89D07-8E98-4C6D-A0CF-1F8C2AB46912}"/>
              </a:ext>
            </a:extLst>
          </p:cNvPr>
          <p:cNvSpPr txBox="1"/>
          <p:nvPr/>
        </p:nvSpPr>
        <p:spPr>
          <a:xfrm>
            <a:off x="1385130" y="2313101"/>
            <a:ext cx="3478970" cy="1432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step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 너무 크다면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반대편으로 건너뛰어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optimum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찾기 힘듦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5BAE5C9-A2AF-46A3-AD4E-CFF875741F11}"/>
              </a:ext>
            </a:extLst>
          </p:cNvPr>
          <p:cNvGrpSpPr/>
          <p:nvPr/>
        </p:nvGrpSpPr>
        <p:grpSpPr>
          <a:xfrm>
            <a:off x="6311148" y="-332653"/>
            <a:ext cx="5386862" cy="6045659"/>
            <a:chOff x="5967982" y="1480902"/>
            <a:chExt cx="8160308" cy="10245266"/>
          </a:xfrm>
        </p:grpSpPr>
        <p:sp>
          <p:nvSpPr>
            <p:cNvPr id="14" name="원호 13">
              <a:extLst>
                <a:ext uri="{FF2B5EF4-FFF2-40B4-BE49-F238E27FC236}">
                  <a16:creationId xmlns:a16="http://schemas.microsoft.com/office/drawing/2014/main" id="{08F47945-41AB-44C3-AF5C-34DB957B0E6E}"/>
                </a:ext>
              </a:extLst>
            </p:cNvPr>
            <p:cNvSpPr/>
            <p:nvPr/>
          </p:nvSpPr>
          <p:spPr>
            <a:xfrm>
              <a:off x="8608475" y="1480902"/>
              <a:ext cx="2763382" cy="8375318"/>
            </a:xfrm>
            <a:prstGeom prst="arc">
              <a:avLst>
                <a:gd name="adj1" fmla="val 1664995"/>
                <a:gd name="adj2" fmla="val 9120383"/>
              </a:avLst>
            </a:prstGeom>
            <a:noFill/>
            <a:ln w="3175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5C0D7800-2861-4C75-AFB2-80A80C550D3A}"/>
                </a:ext>
              </a:extLst>
            </p:cNvPr>
            <p:cNvCxnSpPr>
              <a:cxnSpLocks/>
            </p:cNvCxnSpPr>
            <p:nvPr/>
          </p:nvCxnSpPr>
          <p:spPr>
            <a:xfrm>
              <a:off x="7400283" y="10469012"/>
              <a:ext cx="5328545" cy="0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2D931C70-9CBE-422B-91DA-B88CF31C78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7" y="5971876"/>
              <a:ext cx="0" cy="4524486"/>
            </a:xfrm>
            <a:prstGeom prst="straightConnector1">
              <a:avLst/>
            </a:prstGeom>
            <a:noFill/>
            <a:ln w="3175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E608A4B-BB31-4F31-9CF2-F6F4A317B459}"/>
                    </a:ext>
                  </a:extLst>
                </p:cNvPr>
                <p:cNvSpPr txBox="1"/>
                <p:nvPr/>
              </p:nvSpPr>
              <p:spPr>
                <a:xfrm>
                  <a:off x="12488122" y="10342514"/>
                  <a:ext cx="1024431" cy="13836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𝑊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E608A4B-BB31-4F31-9CF2-F6F4A317B45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488122" y="10342514"/>
                  <a:ext cx="1024431" cy="1383654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23E312D-CA6D-4B9F-8FC9-F53540C34AEE}"/>
                    </a:ext>
                  </a:extLst>
                </p:cNvPr>
                <p:cNvSpPr txBox="1"/>
                <p:nvPr/>
              </p:nvSpPr>
              <p:spPr>
                <a:xfrm>
                  <a:off x="5967982" y="5463637"/>
                  <a:ext cx="1024430" cy="13836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𝐿𝑜𝑠𝑠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23E312D-CA6D-4B9F-8FC9-F53540C34A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67982" y="5463637"/>
                  <a:ext cx="1024430" cy="1383654"/>
                </a:xfrm>
                <a:prstGeom prst="rect">
                  <a:avLst/>
                </a:prstGeom>
                <a:blipFill>
                  <a:blip r:embed="rId3"/>
                  <a:stretch>
                    <a:fillRect r="-270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16ADEE0-B485-4A17-85B3-052F48964A65}"/>
                </a:ext>
              </a:extLst>
            </p:cNvPr>
            <p:cNvSpPr txBox="1"/>
            <p:nvPr/>
          </p:nvSpPr>
          <p:spPr>
            <a:xfrm>
              <a:off x="11614613" y="7150670"/>
              <a:ext cx="2513677" cy="1497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kern="0" dirty="0" err="1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오메</a:t>
              </a:r>
              <a:endParaRPr lang="en-US" altLang="ko-KR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여기가 어디야</a:t>
              </a:r>
              <a:r>
                <a:rPr kumimoji="0" lang="en-US" altLang="ko-KR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?</a:t>
              </a:r>
              <a:endPara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8101919D-FE96-45F2-AD73-2727A53B3B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4307" y="6847291"/>
              <a:ext cx="2453242" cy="415679"/>
            </a:xfrm>
            <a:prstGeom prst="straightConnector1">
              <a:avLst/>
            </a:prstGeom>
            <a:noFill/>
            <a:ln w="31750" cap="flat" cmpd="sng" algn="ctr">
              <a:solidFill>
                <a:schemeClr val="accent6">
                  <a:lumMod val="75000"/>
                </a:schemeClr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320FB6B8-A8B4-44B0-A61C-9CC6607B7B63}"/>
                </a:ext>
              </a:extLst>
            </p:cNvPr>
            <p:cNvCxnSpPr>
              <a:cxnSpLocks/>
            </p:cNvCxnSpPr>
            <p:nvPr/>
          </p:nvCxnSpPr>
          <p:spPr>
            <a:xfrm>
              <a:off x="8784307" y="7329977"/>
              <a:ext cx="2479632" cy="117266"/>
            </a:xfrm>
            <a:prstGeom prst="straightConnector1">
              <a:avLst/>
            </a:prstGeom>
            <a:noFill/>
            <a:ln w="31750" cap="flat" cmpd="sng" algn="ctr">
              <a:solidFill>
                <a:schemeClr val="accent6">
                  <a:lumMod val="75000"/>
                </a:schemeClr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EF842B7D-1711-4365-8089-F98B8B51FE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74156" y="7556133"/>
              <a:ext cx="2363391" cy="552826"/>
            </a:xfrm>
            <a:prstGeom prst="straightConnector1">
              <a:avLst/>
            </a:prstGeom>
            <a:noFill/>
            <a:ln w="31750" cap="flat" cmpd="sng" algn="ctr">
              <a:solidFill>
                <a:schemeClr val="accent6">
                  <a:lumMod val="75000"/>
                </a:schemeClr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A290646F-936A-48A1-A7E7-64795BDD3D90}"/>
                </a:ext>
              </a:extLst>
            </p:cNvPr>
            <p:cNvCxnSpPr>
              <a:cxnSpLocks/>
            </p:cNvCxnSpPr>
            <p:nvPr/>
          </p:nvCxnSpPr>
          <p:spPr>
            <a:xfrm>
              <a:off x="8926569" y="8184344"/>
              <a:ext cx="1998403" cy="460688"/>
            </a:xfrm>
            <a:prstGeom prst="straightConnector1">
              <a:avLst/>
            </a:prstGeom>
            <a:noFill/>
            <a:ln w="31750" cap="flat" cmpd="sng" algn="ctr">
              <a:solidFill>
                <a:schemeClr val="accent6">
                  <a:lumMod val="75000"/>
                </a:schemeClr>
              </a:solidFill>
              <a:prstDash val="solid"/>
              <a:tailEnd type="triangle" w="med" len="med"/>
            </a:ln>
            <a:effectLst/>
          </p:spPr>
        </p:cxnSp>
      </p:grpSp>
      <p:sp>
        <p:nvSpPr>
          <p:cNvPr id="29" name="타원 28">
            <a:extLst>
              <a:ext uri="{FF2B5EF4-FFF2-40B4-BE49-F238E27FC236}">
                <a16:creationId xmlns:a16="http://schemas.microsoft.com/office/drawing/2014/main" id="{C1B643A7-DC97-40F7-9152-3228702F0CB9}"/>
              </a:ext>
            </a:extLst>
          </p:cNvPr>
          <p:cNvSpPr/>
          <p:nvPr/>
        </p:nvSpPr>
        <p:spPr>
          <a:xfrm>
            <a:off x="9807167" y="2729458"/>
            <a:ext cx="100910" cy="104557"/>
          </a:xfrm>
          <a:prstGeom prst="ellipse">
            <a:avLst/>
          </a:prstGeom>
          <a:solidFill>
            <a:srgbClr val="0070C0"/>
          </a:solidFill>
          <a:ln w="222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18336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Optimization (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최적화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3E3942F-3ED4-43EE-BAF7-BAE6835D275C}"/>
              </a:ext>
            </a:extLst>
          </p:cNvPr>
          <p:cNvSpPr txBox="1"/>
          <p:nvPr/>
        </p:nvSpPr>
        <p:spPr>
          <a:xfrm>
            <a:off x="1596493" y="3818390"/>
            <a:ext cx="6168492" cy="2129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Stochastic Gradient Decent (SGD)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AdaGrad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RMSProp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Momentum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Adam</a:t>
            </a:r>
          </a:p>
        </p:txBody>
      </p:sp>
      <p:sp>
        <p:nvSpPr>
          <p:cNvPr id="32" name="Google Shape;215;p33">
            <a:extLst>
              <a:ext uri="{FF2B5EF4-FFF2-40B4-BE49-F238E27FC236}">
                <a16:creationId xmlns:a16="http://schemas.microsoft.com/office/drawing/2014/main" id="{6D511603-A263-450B-9EC7-27280601CDCA}"/>
              </a:ext>
            </a:extLst>
          </p:cNvPr>
          <p:cNvSpPr/>
          <p:nvPr/>
        </p:nvSpPr>
        <p:spPr>
          <a:xfrm>
            <a:off x="1486190" y="1839826"/>
            <a:ext cx="9219620" cy="177328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역전파를 통해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weights(= parameters)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업데이트 시키는 방법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가장 기본적인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Gradient Decent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방식을 기반으로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학습의 안정성 및 효율성을 위해 여러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Optimization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기법들이 제안됨</a:t>
            </a:r>
          </a:p>
        </p:txBody>
      </p:sp>
    </p:spTree>
    <p:extLst>
      <p:ext uri="{BB962C8B-B14F-4D97-AF65-F5344CB8AC3E}">
        <p14:creationId xmlns:p14="http://schemas.microsoft.com/office/powerpoint/2010/main" val="2603691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Batch Learning (Epoch Learning)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32" name="Google Shape;215;p33">
            <a:extLst>
              <a:ext uri="{FF2B5EF4-FFF2-40B4-BE49-F238E27FC236}">
                <a16:creationId xmlns:a16="http://schemas.microsoft.com/office/drawing/2014/main" id="{6D511603-A263-450B-9EC7-27280601CDCA}"/>
              </a:ext>
            </a:extLst>
          </p:cNvPr>
          <p:cNvSpPr/>
          <p:nvPr/>
        </p:nvSpPr>
        <p:spPr>
          <a:xfrm>
            <a:off x="1486190" y="1839826"/>
            <a:ext cx="9219620" cy="177328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전체 훈련 데이터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사용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대규모 데이터셋에 적용하기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힘듬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데이터 구성이 항상 같기 때문에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local minima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빠질 가능성이 있음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9A13BB2-2140-405C-BD94-2D569A050670}"/>
              </a:ext>
            </a:extLst>
          </p:cNvPr>
          <p:cNvGrpSpPr/>
          <p:nvPr/>
        </p:nvGrpSpPr>
        <p:grpSpPr>
          <a:xfrm>
            <a:off x="2097529" y="4112287"/>
            <a:ext cx="7996942" cy="1600719"/>
            <a:chOff x="467544" y="2752630"/>
            <a:chExt cx="7507408" cy="1502731"/>
          </a:xfrm>
        </p:grpSpPr>
        <p:pic>
          <p:nvPicPr>
            <p:cNvPr id="11" name="Picture 20" descr="관련 이미지">
              <a:extLst>
                <a:ext uri="{FF2B5EF4-FFF2-40B4-BE49-F238E27FC236}">
                  <a16:creationId xmlns:a16="http://schemas.microsoft.com/office/drawing/2014/main" id="{EA894C25-E4E9-473D-A3B9-4D519D617A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0020" y="2852012"/>
              <a:ext cx="1244932" cy="12449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8" descr="dog image에 대한 이미지 검색결과">
              <a:extLst>
                <a:ext uri="{FF2B5EF4-FFF2-40B4-BE49-F238E27FC236}">
                  <a16:creationId xmlns:a16="http://schemas.microsoft.com/office/drawing/2014/main" id="{CD193E2F-D8B9-4E1E-9689-0BE552177D5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36" t="29878" r="5253"/>
            <a:stretch/>
          </p:blipFill>
          <p:spPr bwMode="auto">
            <a:xfrm>
              <a:off x="5708969" y="2857227"/>
              <a:ext cx="1239282" cy="1268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6" descr="dog image에 대한 이미지 검색결과">
              <a:extLst>
                <a:ext uri="{FF2B5EF4-FFF2-40B4-BE49-F238E27FC236}">
                  <a16:creationId xmlns:a16="http://schemas.microsoft.com/office/drawing/2014/main" id="{74F1481A-8DD9-4B9D-B36B-D611B86A43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52" r="9757"/>
            <a:stretch/>
          </p:blipFill>
          <p:spPr bwMode="auto">
            <a:xfrm>
              <a:off x="4697655" y="2825203"/>
              <a:ext cx="1200777" cy="12632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4" descr="dog image에 대한 이미지 검색결과">
              <a:extLst>
                <a:ext uri="{FF2B5EF4-FFF2-40B4-BE49-F238E27FC236}">
                  <a16:creationId xmlns:a16="http://schemas.microsoft.com/office/drawing/2014/main" id="{33339F0A-40C0-4419-A27D-444187FD8FA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60" r="14879"/>
            <a:stretch/>
          </p:blipFill>
          <p:spPr bwMode="auto">
            <a:xfrm>
              <a:off x="3478998" y="2773722"/>
              <a:ext cx="1296145" cy="14015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2" descr="cat image에 대한 이미지 검색결과">
              <a:extLst>
                <a:ext uri="{FF2B5EF4-FFF2-40B4-BE49-F238E27FC236}">
                  <a16:creationId xmlns:a16="http://schemas.microsoft.com/office/drawing/2014/main" id="{9786CB21-2E27-48E8-95F8-D412B15E9B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4641" y="3040078"/>
              <a:ext cx="913906" cy="9139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0" descr="cat image에 대한 이미지 검색결과">
              <a:extLst>
                <a:ext uri="{FF2B5EF4-FFF2-40B4-BE49-F238E27FC236}">
                  <a16:creationId xmlns:a16="http://schemas.microsoft.com/office/drawing/2014/main" id="{B89052A5-81D7-4F2B-9F9A-F9CF9E47F8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4023" y="3043504"/>
              <a:ext cx="1188362" cy="11883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8" descr="관련 이미지">
              <a:extLst>
                <a:ext uri="{FF2B5EF4-FFF2-40B4-BE49-F238E27FC236}">
                  <a16:creationId xmlns:a16="http://schemas.microsoft.com/office/drawing/2014/main" id="{9EF18A64-EF45-415A-833D-A6A5CC836A8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clrChange>
                <a:clrFrom>
                  <a:srgbClr val="FCFCFE"/>
                </a:clrFrom>
                <a:clrTo>
                  <a:srgbClr val="FCFC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4" r="13692"/>
            <a:stretch/>
          </p:blipFill>
          <p:spPr bwMode="auto">
            <a:xfrm>
              <a:off x="930274" y="2752630"/>
              <a:ext cx="1457930" cy="1502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baby cat image에 대한 이미지 검색결과">
              <a:extLst>
                <a:ext uri="{FF2B5EF4-FFF2-40B4-BE49-F238E27FC236}">
                  <a16:creationId xmlns:a16="http://schemas.microsoft.com/office/drawing/2014/main" id="{E8F23ED6-2F06-4AE1-A680-F6BA9C1429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90" t="7165" r="4205"/>
            <a:stretch/>
          </p:blipFill>
          <p:spPr bwMode="auto">
            <a:xfrm>
              <a:off x="467544" y="3068960"/>
              <a:ext cx="981486" cy="11700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83116B4-8688-4AFB-97EE-0EE085EC3EEF}"/>
              </a:ext>
            </a:extLst>
          </p:cNvPr>
          <p:cNvSpPr txBox="1"/>
          <p:nvPr/>
        </p:nvSpPr>
        <p:spPr>
          <a:xfrm>
            <a:off x="2749653" y="5788904"/>
            <a:ext cx="6168492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한 방에 이걸 다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...?</a:t>
            </a:r>
          </a:p>
        </p:txBody>
      </p:sp>
    </p:spTree>
    <p:extLst>
      <p:ext uri="{BB962C8B-B14F-4D97-AF65-F5344CB8AC3E}">
        <p14:creationId xmlns:p14="http://schemas.microsoft.com/office/powerpoint/2010/main" val="19441831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Mini-batch (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미니배치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32" name="Google Shape;215;p33">
            <a:extLst>
              <a:ext uri="{FF2B5EF4-FFF2-40B4-BE49-F238E27FC236}">
                <a16:creationId xmlns:a16="http://schemas.microsoft.com/office/drawing/2014/main" id="{6D511603-A263-450B-9EC7-27280601CDCA}"/>
              </a:ext>
            </a:extLst>
          </p:cNvPr>
          <p:cNvSpPr/>
          <p:nvPr/>
        </p:nvSpPr>
        <p:spPr>
          <a:xfrm>
            <a:off x="1486190" y="1839827"/>
            <a:ext cx="9219620" cy="120309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몇 개의 샘플을 하나의 소규모 집합 단위로 하여 가중치를 업데이트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복수의 샘플을 묶은 작은 집합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을 미니배치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(Mini-batch)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라고 함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E474F41-7300-4AE5-9B6A-8E1479015B23}"/>
              </a:ext>
            </a:extLst>
          </p:cNvPr>
          <p:cNvGrpSpPr/>
          <p:nvPr/>
        </p:nvGrpSpPr>
        <p:grpSpPr>
          <a:xfrm>
            <a:off x="1486190" y="3470500"/>
            <a:ext cx="9675389" cy="2063762"/>
            <a:chOff x="1486190" y="3470500"/>
            <a:chExt cx="9675389" cy="2063762"/>
          </a:xfrm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2D15B018-5F07-4D10-8227-A9211A53A23D}"/>
                </a:ext>
              </a:extLst>
            </p:cNvPr>
            <p:cNvSpPr/>
            <p:nvPr/>
          </p:nvSpPr>
          <p:spPr>
            <a:xfrm>
              <a:off x="3951008" y="3470500"/>
              <a:ext cx="2269787" cy="2063762"/>
            </a:xfrm>
            <a:prstGeom prst="roundRect">
              <a:avLst>
                <a:gd name="adj" fmla="val 10177"/>
              </a:avLst>
            </a:prstGeom>
            <a:solidFill>
              <a:srgbClr val="FFFFFF"/>
            </a:solidFill>
            <a:ln w="25400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5F5B7A81-E8B5-4A5A-A38D-F45D2E2EEF45}"/>
                </a:ext>
              </a:extLst>
            </p:cNvPr>
            <p:cNvSpPr/>
            <p:nvPr/>
          </p:nvSpPr>
          <p:spPr>
            <a:xfrm>
              <a:off x="6326151" y="3470500"/>
              <a:ext cx="2269787" cy="2063762"/>
            </a:xfrm>
            <a:prstGeom prst="roundRect">
              <a:avLst>
                <a:gd name="adj" fmla="val 10177"/>
              </a:avLst>
            </a:prstGeom>
            <a:solidFill>
              <a:srgbClr val="FFFFFF"/>
            </a:solidFill>
            <a:ln w="25400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F11A11FC-0EFC-4F49-9B20-1E7967A43571}"/>
                </a:ext>
              </a:extLst>
            </p:cNvPr>
            <p:cNvSpPr/>
            <p:nvPr/>
          </p:nvSpPr>
          <p:spPr>
            <a:xfrm>
              <a:off x="8891792" y="3470500"/>
              <a:ext cx="2269787" cy="2063762"/>
            </a:xfrm>
            <a:prstGeom prst="roundRect">
              <a:avLst>
                <a:gd name="adj" fmla="val 10177"/>
              </a:avLst>
            </a:prstGeom>
            <a:solidFill>
              <a:srgbClr val="FFFFFF"/>
            </a:solidFill>
            <a:ln w="25400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FCD52351-146E-4715-8BD1-A2C941011DEC}"/>
                </a:ext>
              </a:extLst>
            </p:cNvPr>
            <p:cNvSpPr/>
            <p:nvPr/>
          </p:nvSpPr>
          <p:spPr>
            <a:xfrm>
              <a:off x="1486190" y="3470500"/>
              <a:ext cx="2269787" cy="2063762"/>
            </a:xfrm>
            <a:prstGeom prst="roundRect">
              <a:avLst>
                <a:gd name="adj" fmla="val 10177"/>
              </a:avLst>
            </a:prstGeom>
            <a:solidFill>
              <a:srgbClr val="FFFFFF"/>
            </a:solidFill>
            <a:ln w="25400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pic>
          <p:nvPicPr>
            <p:cNvPr id="67" name="Picture 18" descr="dog image에 대한 이미지 검색결과">
              <a:extLst>
                <a:ext uri="{FF2B5EF4-FFF2-40B4-BE49-F238E27FC236}">
                  <a16:creationId xmlns:a16="http://schemas.microsoft.com/office/drawing/2014/main" id="{DDD64ADD-3107-4841-BE25-59508629583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36" t="29878" r="5253"/>
            <a:stretch/>
          </p:blipFill>
          <p:spPr bwMode="auto">
            <a:xfrm>
              <a:off x="5055317" y="4218381"/>
              <a:ext cx="1071482" cy="1096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16" descr="dog image에 대한 이미지 검색결과">
              <a:extLst>
                <a:ext uri="{FF2B5EF4-FFF2-40B4-BE49-F238E27FC236}">
                  <a16:creationId xmlns:a16="http://schemas.microsoft.com/office/drawing/2014/main" id="{BF322C9D-F233-4CB3-83D1-03F8B80A133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52" r="9757"/>
            <a:stretch/>
          </p:blipFill>
          <p:spPr bwMode="auto">
            <a:xfrm>
              <a:off x="7510167" y="4202782"/>
              <a:ext cx="930624" cy="9790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5" name="Picture 14" descr="dog image에 대한 이미지 검색결과">
              <a:extLst>
                <a:ext uri="{FF2B5EF4-FFF2-40B4-BE49-F238E27FC236}">
                  <a16:creationId xmlns:a16="http://schemas.microsoft.com/office/drawing/2014/main" id="{0E2A2590-E4E8-46D6-8B22-ECDF1E258D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60" r="14879"/>
            <a:stretch/>
          </p:blipFill>
          <p:spPr bwMode="auto">
            <a:xfrm>
              <a:off x="6560605" y="4168434"/>
              <a:ext cx="1004536" cy="1086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DDCD70B-CECA-4EAA-BE8A-A9CA2024AFEF}"/>
                </a:ext>
              </a:extLst>
            </p:cNvPr>
            <p:cNvGrpSpPr/>
            <p:nvPr/>
          </p:nvGrpSpPr>
          <p:grpSpPr>
            <a:xfrm>
              <a:off x="9115145" y="4178266"/>
              <a:ext cx="1823080" cy="1076368"/>
              <a:chOff x="9007316" y="4154127"/>
              <a:chExt cx="1823080" cy="1076368"/>
            </a:xfrm>
          </p:grpSpPr>
          <p:pic>
            <p:nvPicPr>
              <p:cNvPr id="66" name="Picture 20" descr="관련 이미지">
                <a:extLst>
                  <a:ext uri="{FF2B5EF4-FFF2-40B4-BE49-F238E27FC236}">
                    <a16:creationId xmlns:a16="http://schemas.microsoft.com/office/drawing/2014/main" id="{94FC44CE-64B6-4739-BD54-6A1984726FE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07316" y="4154127"/>
                <a:ext cx="1076367" cy="107636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2" name="Picture 12" descr="cat image에 대한 이미지 검색결과">
                <a:extLst>
                  <a:ext uri="{FF2B5EF4-FFF2-40B4-BE49-F238E27FC236}">
                    <a16:creationId xmlns:a16="http://schemas.microsoft.com/office/drawing/2014/main" id="{450DF876-6429-4217-A5F9-7B5EECAA05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26685" y="4290455"/>
                <a:ext cx="803711" cy="8037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63" name="Picture 10" descr="cat image에 대한 이미지 검색결과">
              <a:extLst>
                <a:ext uri="{FF2B5EF4-FFF2-40B4-BE49-F238E27FC236}">
                  <a16:creationId xmlns:a16="http://schemas.microsoft.com/office/drawing/2014/main" id="{6E64FEEB-239A-4A66-AB0D-70491E5836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3787" y="4314049"/>
              <a:ext cx="873343" cy="873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8" descr="관련 이미지">
              <a:extLst>
                <a:ext uri="{FF2B5EF4-FFF2-40B4-BE49-F238E27FC236}">
                  <a16:creationId xmlns:a16="http://schemas.microsoft.com/office/drawing/2014/main" id="{E27FB5DF-2DAC-458C-85A7-2363AEEEC1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clrChange>
                <a:clrFrom>
                  <a:srgbClr val="FCFCFE"/>
                </a:clrFrom>
                <a:clrTo>
                  <a:srgbClr val="FCFC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4" r="13692"/>
            <a:stretch/>
          </p:blipFill>
          <p:spPr bwMode="auto">
            <a:xfrm>
              <a:off x="2262051" y="4070544"/>
              <a:ext cx="1282138" cy="13215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" name="Picture 2" descr="baby cat image에 대한 이미지 검색결과">
              <a:extLst>
                <a:ext uri="{FF2B5EF4-FFF2-40B4-BE49-F238E27FC236}">
                  <a16:creationId xmlns:a16="http://schemas.microsoft.com/office/drawing/2014/main" id="{E155F01F-22C1-4F34-9F3C-FD4DC0A6AC9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90" t="7165" r="4205"/>
            <a:stretch/>
          </p:blipFill>
          <p:spPr bwMode="auto">
            <a:xfrm>
              <a:off x="1855115" y="4348732"/>
              <a:ext cx="863142" cy="10289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12F3A32-9CC4-4723-B13F-C09BA58B2822}"/>
                </a:ext>
              </a:extLst>
            </p:cNvPr>
            <p:cNvSpPr txBox="1"/>
            <p:nvPr/>
          </p:nvSpPr>
          <p:spPr>
            <a:xfrm>
              <a:off x="1903638" y="3626225"/>
              <a:ext cx="1487384" cy="4261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Mini-batch#1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A95606D-18C5-40F1-90EE-31962D1FF498}"/>
                </a:ext>
              </a:extLst>
            </p:cNvPr>
            <p:cNvSpPr txBox="1"/>
            <p:nvPr/>
          </p:nvSpPr>
          <p:spPr>
            <a:xfrm>
              <a:off x="4376526" y="3626225"/>
              <a:ext cx="1487384" cy="4261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Mini-batch#2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9FD68FF-22F8-4C61-B45A-1A2101FC6A8C}"/>
                </a:ext>
              </a:extLst>
            </p:cNvPr>
            <p:cNvSpPr txBox="1"/>
            <p:nvPr/>
          </p:nvSpPr>
          <p:spPr>
            <a:xfrm>
              <a:off x="6669811" y="3626225"/>
              <a:ext cx="1487384" cy="4261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Mini-batch#3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6CFA315-1FAE-45F1-B7E6-08590859AE34}"/>
                </a:ext>
              </a:extLst>
            </p:cNvPr>
            <p:cNvSpPr txBox="1"/>
            <p:nvPr/>
          </p:nvSpPr>
          <p:spPr>
            <a:xfrm>
              <a:off x="9228912" y="3626225"/>
              <a:ext cx="1487384" cy="4261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Mini-batch#4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79076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Epoch, Batch size, Iteration (step)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14E86C1-502D-4E9B-BF78-CC285F3E7D8F}"/>
              </a:ext>
            </a:extLst>
          </p:cNvPr>
          <p:cNvGrpSpPr/>
          <p:nvPr/>
        </p:nvGrpSpPr>
        <p:grpSpPr>
          <a:xfrm>
            <a:off x="1766314" y="2201192"/>
            <a:ext cx="8608893" cy="937864"/>
            <a:chOff x="2090334" y="8712200"/>
            <a:chExt cx="14572066" cy="1587500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8BD46F75-375C-40A5-B637-42A8774B5D79}"/>
                </a:ext>
              </a:extLst>
            </p:cNvPr>
            <p:cNvSpPr/>
            <p:nvPr/>
          </p:nvSpPr>
          <p:spPr>
            <a:xfrm>
              <a:off x="2090334" y="8712200"/>
              <a:ext cx="14572066" cy="1587500"/>
            </a:xfrm>
            <a:prstGeom prst="rect">
              <a:avLst/>
            </a:prstGeom>
            <a:solidFill>
              <a:srgbClr val="B2B2B2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480D7F54-47A3-4480-83FC-EC38FF89177B}"/>
                </a:ext>
              </a:extLst>
            </p:cNvPr>
            <p:cNvSpPr/>
            <p:nvPr/>
          </p:nvSpPr>
          <p:spPr>
            <a:xfrm>
              <a:off x="2330792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3FA9D20D-740A-4568-8D53-E84C922828A6}"/>
                </a:ext>
              </a:extLst>
            </p:cNvPr>
            <p:cNvSpPr/>
            <p:nvPr/>
          </p:nvSpPr>
          <p:spPr>
            <a:xfrm>
              <a:off x="3761988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FA040B00-C4A8-4412-A5AA-3B44C70FEE35}"/>
                </a:ext>
              </a:extLst>
            </p:cNvPr>
            <p:cNvSpPr/>
            <p:nvPr/>
          </p:nvSpPr>
          <p:spPr>
            <a:xfrm>
              <a:off x="5193184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FB65369B-F5D2-4AAE-880F-D4E29734E270}"/>
                </a:ext>
              </a:extLst>
            </p:cNvPr>
            <p:cNvSpPr/>
            <p:nvPr/>
          </p:nvSpPr>
          <p:spPr>
            <a:xfrm>
              <a:off x="6624380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5AB35BD5-2355-4736-A60F-ACAF62C53800}"/>
                </a:ext>
              </a:extLst>
            </p:cNvPr>
            <p:cNvSpPr/>
            <p:nvPr/>
          </p:nvSpPr>
          <p:spPr>
            <a:xfrm>
              <a:off x="8055576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6602716D-15E3-4FDA-8E1E-331BFADE3A09}"/>
                </a:ext>
              </a:extLst>
            </p:cNvPr>
            <p:cNvSpPr/>
            <p:nvPr/>
          </p:nvSpPr>
          <p:spPr>
            <a:xfrm>
              <a:off x="9486772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5A1A16C2-28B1-4080-99F2-826D4D310F9F}"/>
                </a:ext>
              </a:extLst>
            </p:cNvPr>
            <p:cNvSpPr/>
            <p:nvPr/>
          </p:nvSpPr>
          <p:spPr>
            <a:xfrm>
              <a:off x="10917968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238B0B9B-A374-4D31-B92A-BB96428E618F}"/>
                </a:ext>
              </a:extLst>
            </p:cNvPr>
            <p:cNvSpPr/>
            <p:nvPr/>
          </p:nvSpPr>
          <p:spPr>
            <a:xfrm>
              <a:off x="12349164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31B3DC3E-EC05-40AF-A8C3-ADD34FA07191}"/>
                </a:ext>
              </a:extLst>
            </p:cNvPr>
            <p:cNvSpPr/>
            <p:nvPr/>
          </p:nvSpPr>
          <p:spPr>
            <a:xfrm>
              <a:off x="13780360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1C59F58E-0B55-4C3F-8280-E5EB521BFD23}"/>
                </a:ext>
              </a:extLst>
            </p:cNvPr>
            <p:cNvSpPr/>
            <p:nvPr/>
          </p:nvSpPr>
          <p:spPr>
            <a:xfrm>
              <a:off x="15211552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D7E1BEF9-D124-4F2A-8E8A-7472EEBA3416}"/>
              </a:ext>
            </a:extLst>
          </p:cNvPr>
          <p:cNvCxnSpPr>
            <a:cxnSpLocks/>
          </p:cNvCxnSpPr>
          <p:nvPr/>
        </p:nvCxnSpPr>
        <p:spPr>
          <a:xfrm>
            <a:off x="1766570" y="3279634"/>
            <a:ext cx="925655" cy="0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headEnd type="triangle" w="lg" len="lg"/>
            <a:tailEnd type="triangle" w="lg" len="lg"/>
          </a:ln>
          <a:effectLst/>
        </p:spPr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98D420FB-DD9A-4A88-9722-EAE488B78299}"/>
              </a:ext>
            </a:extLst>
          </p:cNvPr>
          <p:cNvSpPr txBox="1"/>
          <p:nvPr/>
        </p:nvSpPr>
        <p:spPr>
          <a:xfrm>
            <a:off x="1396175" y="3426468"/>
            <a:ext cx="166644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Batch size</a:t>
            </a:r>
            <a:endParaRPr kumimoji="0" lang="ko-KR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5803776-B3FC-4996-B576-218799F13B87}"/>
              </a:ext>
            </a:extLst>
          </p:cNvPr>
          <p:cNvSpPr txBox="1"/>
          <p:nvPr/>
        </p:nvSpPr>
        <p:spPr>
          <a:xfrm>
            <a:off x="5290463" y="1569050"/>
            <a:ext cx="1666444" cy="5232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Dataset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AD3C60E-0B06-44E5-8869-579123137F4F}"/>
              </a:ext>
            </a:extLst>
          </p:cNvPr>
          <p:cNvSpPr txBox="1"/>
          <p:nvPr/>
        </p:nvSpPr>
        <p:spPr>
          <a:xfrm>
            <a:off x="1766314" y="4210848"/>
            <a:ext cx="5124398" cy="212987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Example)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Dataset </a:t>
            </a:r>
            <a:r>
              <a: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전체 샘플 개수 </a:t>
            </a: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500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Batch size : 10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Iteration (step) : 50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1epoch = 50 iterations</a:t>
            </a:r>
            <a:endParaRPr kumimoji="0" lang="ko-KR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5750077-D5B0-40DE-9DD9-3ECA8AD30A25}"/>
              </a:ext>
            </a:extLst>
          </p:cNvPr>
          <p:cNvCxnSpPr>
            <a:cxnSpLocks/>
          </p:cNvCxnSpPr>
          <p:nvPr/>
        </p:nvCxnSpPr>
        <p:spPr>
          <a:xfrm>
            <a:off x="1766570" y="3973016"/>
            <a:ext cx="8608637" cy="0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headEnd type="triangle" w="lg" len="lg"/>
            <a:tailEnd type="triangle" w="lg" len="lg"/>
          </a:ln>
          <a:effectLst/>
        </p:spPr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83D257F5-42B5-499A-998A-713AE539B9D6}"/>
              </a:ext>
            </a:extLst>
          </p:cNvPr>
          <p:cNvSpPr txBox="1"/>
          <p:nvPr/>
        </p:nvSpPr>
        <p:spPr>
          <a:xfrm>
            <a:off x="5237667" y="4055904"/>
            <a:ext cx="166644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Epoch</a:t>
            </a:r>
            <a:endParaRPr kumimoji="0" lang="ko-KR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78" name="화살표: 위로 구부러짐 77">
            <a:extLst>
              <a:ext uri="{FF2B5EF4-FFF2-40B4-BE49-F238E27FC236}">
                <a16:creationId xmlns:a16="http://schemas.microsoft.com/office/drawing/2014/main" id="{448C18B8-E4E7-4513-9029-0A353369E7C8}"/>
              </a:ext>
            </a:extLst>
          </p:cNvPr>
          <p:cNvSpPr/>
          <p:nvPr/>
        </p:nvSpPr>
        <p:spPr>
          <a:xfrm>
            <a:off x="4126067" y="3182332"/>
            <a:ext cx="637748" cy="249136"/>
          </a:xfrm>
          <a:prstGeom prst="curvedUpArrow">
            <a:avLst>
              <a:gd name="adj1" fmla="val 25000"/>
              <a:gd name="adj2" fmla="val 56606"/>
              <a:gd name="adj3" fmla="val 25000"/>
            </a:avLst>
          </a:prstGeom>
          <a:solidFill>
            <a:srgbClr val="000000"/>
          </a:solidFill>
          <a:ln w="222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641F07A-E323-4D14-B16A-B2C5A29DF1AD}"/>
              </a:ext>
            </a:extLst>
          </p:cNvPr>
          <p:cNvSpPr txBox="1"/>
          <p:nvPr/>
        </p:nvSpPr>
        <p:spPr>
          <a:xfrm>
            <a:off x="3537747" y="3490286"/>
            <a:ext cx="166644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Iteration (step)</a:t>
            </a:r>
            <a:endParaRPr kumimoji="0" lang="ko-KR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2950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736FF0-F643-4E6C-8815-AE10FA780CF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7C6856E-8373-4E01-A5EA-AD27EA5C479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파이썬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(Python)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B502607-9AEF-42FB-85B8-7BCDFFD0F95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6AFA6BE-DE1D-416B-9044-A9FE10F5063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4474069-ED69-4F50-B73A-08CADA7723C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2" name="Picture 6">
            <a:extLst>
              <a:ext uri="{FF2B5EF4-FFF2-40B4-BE49-F238E27FC236}">
                <a16:creationId xmlns:a16="http://schemas.microsoft.com/office/drawing/2014/main" id="{471AA19E-CA4E-8625-6BA3-8736E4453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1787" y="1561922"/>
            <a:ext cx="3303320" cy="1197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215;p33">
            <a:extLst>
              <a:ext uri="{FF2B5EF4-FFF2-40B4-BE49-F238E27FC236}">
                <a16:creationId xmlns:a16="http://schemas.microsoft.com/office/drawing/2014/main" id="{31C4B0BA-E260-9F4F-CE9D-0539585FF991}"/>
              </a:ext>
            </a:extLst>
          </p:cNvPr>
          <p:cNvSpPr/>
          <p:nvPr/>
        </p:nvSpPr>
        <p:spPr>
          <a:xfrm>
            <a:off x="1693990" y="2695437"/>
            <a:ext cx="4958914" cy="740146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algn="ctr"/>
            <a:r>
              <a:rPr lang="en-US" altLang="ko-KR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sym typeface="SpoqaHanSans-Regular"/>
              </a:rPr>
              <a:t>“Life is short, you need Python.”</a:t>
            </a:r>
            <a:endParaRPr lang="ko-KR" altLang="en-US" sz="2000" b="1" dirty="0">
              <a:solidFill>
                <a:srgbClr val="0070C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sym typeface="SpoqaHanSans-Regular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D73861-1587-10C8-06B0-ACF0272ED990}"/>
              </a:ext>
            </a:extLst>
          </p:cNvPr>
          <p:cNvSpPr txBox="1"/>
          <p:nvPr/>
        </p:nvSpPr>
        <p:spPr>
          <a:xfrm>
            <a:off x="1106244" y="3802580"/>
            <a:ext cx="6134407" cy="2336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1990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년 귀도 반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로섬이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개발한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인터프리터 언어</a:t>
            </a: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인터프리터 언어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줄씩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소스 코드를 해석해서 실행 결과를 바로 확인할 수 있는 언어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구글에서 만든 소프트웨어의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50%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이상이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파이썬으로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작성됨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3EDD533-A111-4542-7C11-1E746D62BE69}"/>
              </a:ext>
            </a:extLst>
          </p:cNvPr>
          <p:cNvGrpSpPr/>
          <p:nvPr/>
        </p:nvGrpSpPr>
        <p:grpSpPr>
          <a:xfrm>
            <a:off x="7632062" y="1808651"/>
            <a:ext cx="3677633" cy="4143559"/>
            <a:chOff x="10674003" y="2542701"/>
            <a:chExt cx="7430819" cy="8372241"/>
          </a:xfrm>
        </p:grpSpPr>
        <p:pic>
          <p:nvPicPr>
            <p:cNvPr id="12" name="Picture 4" descr="Python 41 - 파이썬 의미, 창시자, 역사">
              <a:extLst>
                <a:ext uri="{FF2B5EF4-FFF2-40B4-BE49-F238E27FC236}">
                  <a16:creationId xmlns:a16="http://schemas.microsoft.com/office/drawing/2014/main" id="{46F6B32F-07BF-D5D0-19EA-3C9A3FD0E5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28319" y="2542701"/>
              <a:ext cx="6322185" cy="7052748"/>
            </a:xfrm>
            <a:prstGeom prst="rect">
              <a:avLst/>
            </a:prstGeom>
            <a:noFill/>
            <a:effectLst>
              <a:outerShdw blurRad="50800" dist="635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476895D-EC97-85A9-6683-E09BC285DC6D}"/>
                </a:ext>
              </a:extLst>
            </p:cNvPr>
            <p:cNvSpPr txBox="1"/>
            <p:nvPr/>
          </p:nvSpPr>
          <p:spPr>
            <a:xfrm>
              <a:off x="10674003" y="10240719"/>
              <a:ext cx="7430819" cy="6742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파이썬의</a:t>
              </a:r>
              <a:r>
                <a:rPr kumimoji="0" lang="ko-KR" alt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창시자</a:t>
              </a:r>
              <a:r>
                <a:rPr kumimoji="0" lang="en-US" altLang="ko-KR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귀도 반 </a:t>
              </a:r>
              <a:r>
                <a:rPr kumimoji="0" lang="ko-KR" alt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로섬</a:t>
              </a:r>
              <a:endPara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(Guido van Rossum)</a:t>
              </a:r>
              <a:endParaRPr kumimoji="0" lang="ko-Kore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672075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680498-9649-44B7-4FBC-DE1FC4FD837A}"/>
              </a:ext>
            </a:extLst>
          </p:cNvPr>
          <p:cNvSpPr txBox="1"/>
          <p:nvPr/>
        </p:nvSpPr>
        <p:spPr>
          <a:xfrm>
            <a:off x="4137894" y="5222223"/>
            <a:ext cx="4282206" cy="5308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파이썬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최근 급격한 성장을 보이는 이유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89A6CB31-38ED-3DC4-1725-5ED96A843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8526" y="1246825"/>
            <a:ext cx="6500942" cy="3975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272493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59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파이썬의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특징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5987DAE-7F51-4497-FC8E-D701F4C07C84}"/>
              </a:ext>
            </a:extLst>
          </p:cNvPr>
          <p:cNvSpPr txBox="1"/>
          <p:nvPr/>
        </p:nvSpPr>
        <p:spPr>
          <a:xfrm>
            <a:off x="3082847" y="3528277"/>
            <a:ext cx="902425" cy="2580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&lt;C&gt;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9E9130E-7EA3-525C-59BF-38C885C39BFB}"/>
              </a:ext>
            </a:extLst>
          </p:cNvPr>
          <p:cNvSpPr txBox="1"/>
          <p:nvPr/>
        </p:nvSpPr>
        <p:spPr>
          <a:xfrm>
            <a:off x="2753962" y="5962814"/>
            <a:ext cx="1533713" cy="2580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&lt;C++&gt;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A43D7B-095B-6C90-7BBF-12D7F5BB5FD7}"/>
              </a:ext>
            </a:extLst>
          </p:cNvPr>
          <p:cNvSpPr txBox="1"/>
          <p:nvPr/>
        </p:nvSpPr>
        <p:spPr>
          <a:xfrm>
            <a:off x="7970550" y="3528277"/>
            <a:ext cx="1636813" cy="2580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&lt;Java&gt;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34F949-75BD-B7B5-9CCB-78A9CA8831C9}"/>
              </a:ext>
            </a:extLst>
          </p:cNvPr>
          <p:cNvSpPr txBox="1"/>
          <p:nvPr/>
        </p:nvSpPr>
        <p:spPr>
          <a:xfrm>
            <a:off x="7981168" y="5011844"/>
            <a:ext cx="1615577" cy="2580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&lt;Python&gt;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1FEB37-3DBE-7D7E-A7B7-989787DE2E93}"/>
              </a:ext>
            </a:extLst>
          </p:cNvPr>
          <p:cNvSpPr txBox="1"/>
          <p:nvPr/>
        </p:nvSpPr>
        <p:spPr>
          <a:xfrm>
            <a:off x="1292159" y="1790521"/>
            <a:ext cx="4483801" cy="1602938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#include</a:t>
            </a: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&lt;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stdio.h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main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printf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“Hello world!”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return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0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331A08-00B4-9940-DB85-E9530DA5B2DF}"/>
              </a:ext>
            </a:extLst>
          </p:cNvPr>
          <p:cNvSpPr txBox="1"/>
          <p:nvPr/>
        </p:nvSpPr>
        <p:spPr>
          <a:xfrm>
            <a:off x="1268289" y="4023764"/>
            <a:ext cx="4505058" cy="1835391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#include</a:t>
            </a: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&lt;iostream&gt;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using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namespace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std;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main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cout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&lt;&lt;(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“Hello world!”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 &lt;&lt; 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endl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return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0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99E355-4107-8273-AE90-DAD274E94108}"/>
              </a:ext>
            </a:extLst>
          </p:cNvPr>
          <p:cNvSpPr txBox="1"/>
          <p:nvPr/>
        </p:nvSpPr>
        <p:spPr>
          <a:xfrm>
            <a:off x="6096000" y="1831499"/>
            <a:ext cx="5775960" cy="1561959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public class 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Helloworld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public static void main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(String[] 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args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	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System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out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println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“Hello world!”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8E59073-8624-71AC-5C8C-F85808542C27}"/>
              </a:ext>
            </a:extLst>
          </p:cNvPr>
          <p:cNvSpPr txBox="1"/>
          <p:nvPr/>
        </p:nvSpPr>
        <p:spPr>
          <a:xfrm>
            <a:off x="6096000" y="4023764"/>
            <a:ext cx="5775960" cy="639438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print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“Hello world!”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A06E5D-EE97-5E53-DB65-22FD51A393A6}"/>
              </a:ext>
            </a:extLst>
          </p:cNvPr>
          <p:cNvSpPr txBox="1"/>
          <p:nvPr/>
        </p:nvSpPr>
        <p:spPr>
          <a:xfrm>
            <a:off x="7207093" y="5516119"/>
            <a:ext cx="3163728" cy="4280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언어 형태가 매우 간단하다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072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B5FDC3F-3A90-4BB2-A7B5-C83CE1B6A9B2}"/>
              </a:ext>
            </a:extLst>
          </p:cNvPr>
          <p:cNvGrpSpPr/>
          <p:nvPr/>
        </p:nvGrpSpPr>
        <p:grpSpPr>
          <a:xfrm>
            <a:off x="3462682" y="1843269"/>
            <a:ext cx="5266636" cy="4311330"/>
            <a:chOff x="5240129" y="2908801"/>
            <a:chExt cx="9339471" cy="764540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44A97BF7-BD4E-45BD-B962-07218C335275}"/>
                </a:ext>
              </a:extLst>
            </p:cNvPr>
            <p:cNvSpPr/>
            <p:nvPr/>
          </p:nvSpPr>
          <p:spPr>
            <a:xfrm>
              <a:off x="5240129" y="2908801"/>
              <a:ext cx="9339471" cy="7645400"/>
            </a:xfrm>
            <a:prstGeom prst="roundRect">
              <a:avLst>
                <a:gd name="adj" fmla="val 4209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179DEA8-C787-42C9-B7E0-760950B8F419}"/>
                </a:ext>
              </a:extLst>
            </p:cNvPr>
            <p:cNvSpPr/>
            <p:nvPr/>
          </p:nvSpPr>
          <p:spPr>
            <a:xfrm>
              <a:off x="7134641" y="4149412"/>
              <a:ext cx="6004372" cy="6004372"/>
            </a:xfrm>
            <a:prstGeom prst="ellipse">
              <a:avLst/>
            </a:prstGeom>
            <a:solidFill>
              <a:srgbClr val="003366">
                <a:lumMod val="20000"/>
                <a:lumOff val="80000"/>
              </a:srgbClr>
            </a:solidFill>
            <a:ln w="22225" cap="flat" cmpd="sng" algn="ctr">
              <a:solidFill>
                <a:srgbClr val="003366">
                  <a:lumMod val="75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2ABD69A-13A2-42D9-809F-0EFF1BAB9A81}"/>
                </a:ext>
              </a:extLst>
            </p:cNvPr>
            <p:cNvSpPr/>
            <p:nvPr/>
          </p:nvSpPr>
          <p:spPr>
            <a:xfrm>
              <a:off x="7926832" y="3144093"/>
              <a:ext cx="3966065" cy="8186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Data Science</a:t>
              </a:r>
              <a:endPara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AB9D5A95-494D-41BC-B5FE-20C014E1D47E}"/>
                </a:ext>
              </a:extLst>
            </p:cNvPr>
            <p:cNvSpPr/>
            <p:nvPr/>
          </p:nvSpPr>
          <p:spPr>
            <a:xfrm>
              <a:off x="8071356" y="4556641"/>
              <a:ext cx="4130938" cy="1036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Artificial Intelligence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DB93C219-1852-47D9-B41C-E1B9D92B8728}"/>
                </a:ext>
              </a:extLst>
            </p:cNvPr>
            <p:cNvSpPr/>
            <p:nvPr/>
          </p:nvSpPr>
          <p:spPr>
            <a:xfrm>
              <a:off x="7797761" y="5715078"/>
              <a:ext cx="3922925" cy="3922924"/>
            </a:xfrm>
            <a:prstGeom prst="ellipse">
              <a:avLst/>
            </a:prstGeom>
            <a:solidFill>
              <a:srgbClr val="FB9A18"/>
            </a:solidFill>
            <a:ln w="22225" cap="flat" cmpd="sng" algn="ctr">
              <a:solidFill>
                <a:srgbClr val="843E0A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183572B4-C451-41BD-93F9-7FC272E93937}"/>
                </a:ext>
              </a:extLst>
            </p:cNvPr>
            <p:cNvSpPr/>
            <p:nvPr/>
          </p:nvSpPr>
          <p:spPr>
            <a:xfrm>
              <a:off x="7960759" y="6076241"/>
              <a:ext cx="3590834" cy="1036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Machine Learning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8D5429A-F8E8-4189-B522-0E97B8696113}"/>
                </a:ext>
              </a:extLst>
            </p:cNvPr>
            <p:cNvSpPr/>
            <p:nvPr/>
          </p:nvSpPr>
          <p:spPr>
            <a:xfrm>
              <a:off x="8585941" y="7151598"/>
              <a:ext cx="2346563" cy="2346563"/>
            </a:xfrm>
            <a:prstGeom prst="ellipse">
              <a:avLst/>
            </a:prstGeom>
            <a:solidFill>
              <a:srgbClr val="FF99CC"/>
            </a:solidFill>
            <a:ln w="22225" cap="flat" cmpd="sng" algn="ctr">
              <a:solidFill>
                <a:srgbClr val="8A0045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B1D30E5-632B-4E73-A072-09B8190AA43E}"/>
                </a:ext>
              </a:extLst>
            </p:cNvPr>
            <p:cNvSpPr/>
            <p:nvPr/>
          </p:nvSpPr>
          <p:spPr>
            <a:xfrm>
              <a:off x="8761165" y="7813534"/>
              <a:ext cx="1996109" cy="1036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Deep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Learning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701603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파이썬의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특징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EA0C26D-A007-40F8-FBAC-04149F6E38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3308747"/>
              </p:ext>
            </p:extLst>
          </p:nvPr>
        </p:nvGraphicFramePr>
        <p:xfrm>
          <a:off x="1390749" y="2485043"/>
          <a:ext cx="9285213" cy="3572548"/>
        </p:xfrm>
        <a:graphic>
          <a:graphicData uri="http://schemas.openxmlformats.org/drawingml/2006/table">
            <a:tbl>
              <a:tblPr firstRow="1" bandRow="1"/>
              <a:tblGrid>
                <a:gridCol w="1970471">
                  <a:extLst>
                    <a:ext uri="{9D8B030D-6E8A-4147-A177-3AD203B41FA5}">
                      <a16:colId xmlns:a16="http://schemas.microsoft.com/office/drawing/2014/main" val="3062335543"/>
                    </a:ext>
                  </a:extLst>
                </a:gridCol>
                <a:gridCol w="2755631">
                  <a:extLst>
                    <a:ext uri="{9D8B030D-6E8A-4147-A177-3AD203B41FA5}">
                      <a16:colId xmlns:a16="http://schemas.microsoft.com/office/drawing/2014/main" val="227175453"/>
                    </a:ext>
                  </a:extLst>
                </a:gridCol>
                <a:gridCol w="4559111">
                  <a:extLst>
                    <a:ext uri="{9D8B030D-6E8A-4147-A177-3AD203B41FA5}">
                      <a16:colId xmlns:a16="http://schemas.microsoft.com/office/drawing/2014/main" val="82988634"/>
                    </a:ext>
                  </a:extLst>
                </a:gridCol>
              </a:tblGrid>
              <a:tr h="510364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ko-KR" altLang="en-US" sz="1800" b="1" kern="1200" dirty="0">
                          <a:solidFill>
                            <a:schemeClr val="bg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구분</a:t>
                      </a:r>
                      <a:endParaRPr lang="ko-Kore-KR" altLang="en-US" sz="1800" b="1" kern="1200" dirty="0">
                        <a:solidFill>
                          <a:schemeClr val="bg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ko-KR" altLang="en-US" sz="1800" b="1" kern="1200" dirty="0">
                          <a:solidFill>
                            <a:schemeClr val="bg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자료형</a:t>
                      </a:r>
                      <a:endParaRPr lang="ko-Kore-KR" altLang="en-US" sz="1800" b="1" kern="1200" dirty="0">
                        <a:solidFill>
                          <a:schemeClr val="bg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ko-KR" altLang="en-US" sz="1800" b="1" kern="1200" dirty="0">
                          <a:solidFill>
                            <a:schemeClr val="bg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범위</a:t>
                      </a:r>
                      <a:endParaRPr lang="ko-Kore-KR" altLang="en-US" sz="1800" b="1" kern="1200" dirty="0">
                        <a:solidFill>
                          <a:schemeClr val="bg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115218"/>
                  </a:ext>
                </a:extLst>
              </a:tr>
              <a:tr h="510364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ko-KR" altLang="en-US" sz="1800" b="1" kern="1200" dirty="0">
                          <a:solidFill>
                            <a:schemeClr val="bg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정수형</a:t>
                      </a:r>
                      <a:endParaRPr lang="ko-Kore-KR" altLang="en-US" sz="1800" b="1" kern="1200" dirty="0">
                        <a:solidFill>
                          <a:schemeClr val="bg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104923" marR="104923" marT="52461" marB="524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short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-32678~32767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157719"/>
                  </a:ext>
                </a:extLst>
              </a:tr>
              <a:tr h="5103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int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-2,147,483,648~2,147,483,647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142746"/>
                  </a:ext>
                </a:extLst>
              </a:tr>
              <a:tr h="5103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long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marL="0" marR="0" lvl="0" indent="0" algn="ctr" defTabSz="152403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-2,147,483,648~2,147,483,647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324701"/>
                  </a:ext>
                </a:extLst>
              </a:tr>
              <a:tr h="5103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unsigned short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0~65535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3678277"/>
                  </a:ext>
                </a:extLst>
              </a:tr>
              <a:tr h="5103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unsigned int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0~4,294,967,295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133003"/>
                  </a:ext>
                </a:extLst>
              </a:tr>
              <a:tr h="5103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unsigned long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0~4,294,967,295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804082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899352"/>
            <a:ext cx="8092048" cy="4280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언어의 자료형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–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복잡하다</a:t>
            </a:r>
          </a:p>
        </p:txBody>
      </p:sp>
    </p:spTree>
    <p:extLst>
      <p:ext uri="{BB962C8B-B14F-4D97-AF65-F5344CB8AC3E}">
        <p14:creationId xmlns:p14="http://schemas.microsoft.com/office/powerpoint/2010/main" val="11032108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파이썬의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특징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899352"/>
            <a:ext cx="8092048" cy="4280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파이썬의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자료형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– </a:t>
            </a:r>
            <a:r>
              <a:rPr lang="ko-KR" altLang="en-US" sz="20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간단하다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6F3F75A9-1163-487B-9453-EA89BFA945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256913"/>
              </p:ext>
            </p:extLst>
          </p:nvPr>
        </p:nvGraphicFramePr>
        <p:xfrm>
          <a:off x="1390749" y="2485043"/>
          <a:ext cx="7133491" cy="1091277"/>
        </p:xfrm>
        <a:graphic>
          <a:graphicData uri="http://schemas.openxmlformats.org/drawingml/2006/table">
            <a:tbl>
              <a:tblPr firstRow="1" bandRow="1"/>
              <a:tblGrid>
                <a:gridCol w="1159411">
                  <a:extLst>
                    <a:ext uri="{9D8B030D-6E8A-4147-A177-3AD203B41FA5}">
                      <a16:colId xmlns:a16="http://schemas.microsoft.com/office/drawing/2014/main" val="3062335543"/>
                    </a:ext>
                  </a:extLst>
                </a:gridCol>
                <a:gridCol w="2987040">
                  <a:extLst>
                    <a:ext uri="{9D8B030D-6E8A-4147-A177-3AD203B41FA5}">
                      <a16:colId xmlns:a16="http://schemas.microsoft.com/office/drawing/2014/main" val="227175453"/>
                    </a:ext>
                  </a:extLst>
                </a:gridCol>
                <a:gridCol w="2987040">
                  <a:extLst>
                    <a:ext uri="{9D8B030D-6E8A-4147-A177-3AD203B41FA5}">
                      <a16:colId xmlns:a16="http://schemas.microsoft.com/office/drawing/2014/main" val="82988634"/>
                    </a:ext>
                  </a:extLst>
                </a:gridCol>
              </a:tblGrid>
              <a:tr h="510364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ko-KR" altLang="en-US" sz="1800" b="1" kern="1200" dirty="0">
                          <a:solidFill>
                            <a:schemeClr val="bg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구분</a:t>
                      </a:r>
                      <a:endParaRPr lang="ko-Kore-KR" altLang="en-US" sz="1800" b="1" kern="1200" dirty="0">
                        <a:solidFill>
                          <a:schemeClr val="bg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ko-KR" altLang="en-US" sz="1800" b="1" kern="1200" dirty="0">
                          <a:solidFill>
                            <a:schemeClr val="bg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자료형</a:t>
                      </a:r>
                      <a:endParaRPr lang="ko-Kore-KR" altLang="en-US" sz="1800" b="1" kern="1200" dirty="0">
                        <a:solidFill>
                          <a:schemeClr val="bg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ko-KR" altLang="en-US" sz="1800" b="1" kern="1200" dirty="0">
                          <a:solidFill>
                            <a:schemeClr val="bg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범위</a:t>
                      </a:r>
                      <a:endParaRPr lang="ko-Kore-KR" altLang="en-US" sz="1800" b="1" kern="1200" dirty="0">
                        <a:solidFill>
                          <a:schemeClr val="bg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115218"/>
                  </a:ext>
                </a:extLst>
              </a:tr>
              <a:tr h="580913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ko-KR" altLang="en-US" sz="1800" b="1" kern="1200" dirty="0">
                          <a:solidFill>
                            <a:schemeClr val="bg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정수형</a:t>
                      </a:r>
                      <a:endParaRPr lang="ko-Kore-KR" altLang="en-US" sz="1800" b="1" kern="1200" dirty="0">
                        <a:solidFill>
                          <a:schemeClr val="bg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104923" marR="104923" marT="52461" marB="524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en-US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int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onstantia"/>
                        </a:defRPr>
                      </a:lvl9pPr>
                    </a:lstStyle>
                    <a:p>
                      <a:pPr algn="ctr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a:t>무제한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Calibri" panose="020F0502020204030204" pitchFamily="34" charset="0"/>
                      </a:endParaRPr>
                    </a:p>
                  </a:txBody>
                  <a:tcPr marL="59369" marR="59369" marT="29685" marB="2968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15771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75A3567-FF74-408B-A886-AFF07D1FBB69}"/>
              </a:ext>
            </a:extLst>
          </p:cNvPr>
          <p:cNvSpPr txBox="1"/>
          <p:nvPr/>
        </p:nvSpPr>
        <p:spPr>
          <a:xfrm>
            <a:off x="1268289" y="4102647"/>
            <a:ext cx="5665911" cy="4280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타 언어에 비해 편리하게 사용할 수 있다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99911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이란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956462"/>
            <a:ext cx="6158671" cy="2274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구글에서 개발한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Google 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Colaboratory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약자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웹 브라우저 상에서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Python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실행할 수 있게 하는 서비스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GPU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무료 사용 가능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Jupyter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Notebook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보다 설치 및 사용 간편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11" name="Picture 2" descr="python] Google colab/Jupyter Lab에서 첫 프로젝트 열기">
            <a:extLst>
              <a:ext uri="{FF2B5EF4-FFF2-40B4-BE49-F238E27FC236}">
                <a16:creationId xmlns:a16="http://schemas.microsoft.com/office/drawing/2014/main" id="{486CD271-7DA9-4EAA-B322-B6279AA14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215" y="2191234"/>
            <a:ext cx="3711485" cy="247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45337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시작하기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883983"/>
            <a:ext cx="6158671" cy="1505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본인 구글 드라이브 접속 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우클릭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더보기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연결할 앱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더보기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Colaboratory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찾기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설치 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E36E8B0-564F-4D02-907C-0FE4363BFB7F}"/>
              </a:ext>
            </a:extLst>
          </p:cNvPr>
          <p:cNvGrpSpPr/>
          <p:nvPr/>
        </p:nvGrpSpPr>
        <p:grpSpPr>
          <a:xfrm>
            <a:off x="4983698" y="1634551"/>
            <a:ext cx="6966590" cy="3803126"/>
            <a:chOff x="4719430" y="3460936"/>
            <a:chExt cx="15154844" cy="8273171"/>
          </a:xfrm>
        </p:grpSpPr>
        <p:grpSp>
          <p:nvGrpSpPr>
            <p:cNvPr id="13" name="Group 3">
              <a:extLst>
                <a:ext uri="{FF2B5EF4-FFF2-40B4-BE49-F238E27FC236}">
                  <a16:creationId xmlns:a16="http://schemas.microsoft.com/office/drawing/2014/main" id="{0C149609-4225-4025-ABAA-E61DDB8D4D95}"/>
                </a:ext>
              </a:extLst>
            </p:cNvPr>
            <p:cNvGrpSpPr/>
            <p:nvPr/>
          </p:nvGrpSpPr>
          <p:grpSpPr>
            <a:xfrm>
              <a:off x="4719430" y="3733360"/>
              <a:ext cx="12675435" cy="8000747"/>
              <a:chOff x="139932" y="-133158"/>
              <a:chExt cx="13515116" cy="8530755"/>
            </a:xfrm>
          </p:grpSpPr>
          <p:pic>
            <p:nvPicPr>
              <p:cNvPr id="14" name="Picture 4">
                <a:extLst>
                  <a:ext uri="{FF2B5EF4-FFF2-40B4-BE49-F238E27FC236}">
                    <a16:creationId xmlns:a16="http://schemas.microsoft.com/office/drawing/2014/main" id="{7CBDC715-CB9E-4A25-A841-4E45AC84CB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9932" y="-133158"/>
                <a:ext cx="13515116" cy="8530755"/>
              </a:xfrm>
              <a:prstGeom prst="rect">
                <a:avLst/>
              </a:prstGeom>
            </p:spPr>
          </p:pic>
          <p:sp>
            <p:nvSpPr>
              <p:cNvPr id="15" name="직사각형 17">
                <a:extLst>
                  <a:ext uri="{FF2B5EF4-FFF2-40B4-BE49-F238E27FC236}">
                    <a16:creationId xmlns:a16="http://schemas.microsoft.com/office/drawing/2014/main" id="{BB502BB0-09C3-4CFD-B8BA-6612044615D7}"/>
                  </a:ext>
                </a:extLst>
              </p:cNvPr>
              <p:cNvSpPr/>
              <p:nvPr/>
            </p:nvSpPr>
            <p:spPr>
              <a:xfrm>
                <a:off x="6198362" y="7378048"/>
                <a:ext cx="2452375" cy="288474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  <p:grpSp>
          <p:nvGrpSpPr>
            <p:cNvPr id="16" name="Group 6">
              <a:extLst>
                <a:ext uri="{FF2B5EF4-FFF2-40B4-BE49-F238E27FC236}">
                  <a16:creationId xmlns:a16="http://schemas.microsoft.com/office/drawing/2014/main" id="{C3255442-BD9D-412B-911A-3F92205FBBB2}"/>
                </a:ext>
              </a:extLst>
            </p:cNvPr>
            <p:cNvGrpSpPr/>
            <p:nvPr/>
          </p:nvGrpSpPr>
          <p:grpSpPr>
            <a:xfrm>
              <a:off x="12701467" y="3460936"/>
              <a:ext cx="7172807" cy="4146698"/>
              <a:chOff x="13147193" y="3147237"/>
              <a:chExt cx="7172807" cy="4146698"/>
            </a:xfrm>
          </p:grpSpPr>
          <p:pic>
            <p:nvPicPr>
              <p:cNvPr id="17" name="Picture 7">
                <a:extLst>
                  <a:ext uri="{FF2B5EF4-FFF2-40B4-BE49-F238E27FC236}">
                    <a16:creationId xmlns:a16="http://schemas.microsoft.com/office/drawing/2014/main" id="{2B7EA8B1-92B5-4B6D-B76C-7889C93FF0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8175" t="22330" r="18105" b="17937"/>
              <a:stretch/>
            </p:blipFill>
            <p:spPr>
              <a:xfrm>
                <a:off x="13311963" y="3147237"/>
                <a:ext cx="7008037" cy="4146698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</p:pic>
          <p:sp>
            <p:nvSpPr>
              <p:cNvPr id="18" name="직사각형 18">
                <a:extLst>
                  <a:ext uri="{FF2B5EF4-FFF2-40B4-BE49-F238E27FC236}">
                    <a16:creationId xmlns:a16="http://schemas.microsoft.com/office/drawing/2014/main" id="{2CD578D4-C367-4E1A-B2CF-F76A776B7294}"/>
                  </a:ext>
                </a:extLst>
              </p:cNvPr>
              <p:cNvSpPr/>
              <p:nvPr/>
            </p:nvSpPr>
            <p:spPr>
              <a:xfrm>
                <a:off x="16321250" y="3240759"/>
                <a:ext cx="1281894" cy="287956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19" name="직사각형 19">
                <a:extLst>
                  <a:ext uri="{FF2B5EF4-FFF2-40B4-BE49-F238E27FC236}">
                    <a16:creationId xmlns:a16="http://schemas.microsoft.com/office/drawing/2014/main" id="{83C2762A-415F-4C39-8D89-FB1632778F85}"/>
                  </a:ext>
                </a:extLst>
              </p:cNvPr>
              <p:cNvSpPr/>
              <p:nvPr/>
            </p:nvSpPr>
            <p:spPr>
              <a:xfrm>
                <a:off x="13147193" y="4117149"/>
                <a:ext cx="1805583" cy="2222699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129122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생성하기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2114815"/>
            <a:ext cx="6158671" cy="1043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본인 구글 드라이브 접속 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우클릭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더보기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Google 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Colaboratory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05A8B01B-EC16-47B8-9C8A-B3FF017AAE9A}"/>
              </a:ext>
            </a:extLst>
          </p:cNvPr>
          <p:cNvGrpSpPr/>
          <p:nvPr/>
        </p:nvGrpSpPr>
        <p:grpSpPr>
          <a:xfrm>
            <a:off x="5952846" y="2208106"/>
            <a:ext cx="5870236" cy="3705299"/>
            <a:chOff x="6673813" y="3001621"/>
            <a:chExt cx="13897966" cy="8772411"/>
          </a:xfrm>
        </p:grpSpPr>
        <p:pic>
          <p:nvPicPr>
            <p:cNvPr id="21" name="Picture 4">
              <a:extLst>
                <a:ext uri="{FF2B5EF4-FFF2-40B4-BE49-F238E27FC236}">
                  <a16:creationId xmlns:a16="http://schemas.microsoft.com/office/drawing/2014/main" id="{5BEA89F4-E68E-443E-B398-68BAE33AD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73813" y="3001621"/>
              <a:ext cx="13897966" cy="8772411"/>
            </a:xfrm>
            <a:prstGeom prst="rect">
              <a:avLst/>
            </a:prstGeom>
          </p:spPr>
        </p:pic>
        <p:sp>
          <p:nvSpPr>
            <p:cNvPr id="22" name="직사각형 11">
              <a:extLst>
                <a:ext uri="{FF2B5EF4-FFF2-40B4-BE49-F238E27FC236}">
                  <a16:creationId xmlns:a16="http://schemas.microsoft.com/office/drawing/2014/main" id="{B873DFDB-BD06-498A-85F7-EFBD7A53B204}"/>
                </a:ext>
              </a:extLst>
            </p:cNvPr>
            <p:cNvSpPr/>
            <p:nvPr/>
          </p:nvSpPr>
          <p:spPr>
            <a:xfrm>
              <a:off x="13411897" y="10264069"/>
              <a:ext cx="2473145" cy="30469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605595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제목 변경하기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626216"/>
            <a:ext cx="6158671" cy="5818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타이틀 터치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원하는 제목으로 설정 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E3CB8E5-AA24-42AE-9814-7C0159782E5F}"/>
              </a:ext>
            </a:extLst>
          </p:cNvPr>
          <p:cNvGrpSpPr/>
          <p:nvPr/>
        </p:nvGrpSpPr>
        <p:grpSpPr>
          <a:xfrm>
            <a:off x="1982804" y="2115773"/>
            <a:ext cx="7836034" cy="3813457"/>
            <a:chOff x="2367368" y="2693235"/>
            <a:chExt cx="17952632" cy="8736765"/>
          </a:xfrm>
        </p:grpSpPr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id="{D9457C01-A363-4432-A2F2-7E4532F7E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3839" b="35489"/>
            <a:stretch/>
          </p:blipFill>
          <p:spPr>
            <a:xfrm>
              <a:off x="2367368" y="2693235"/>
              <a:ext cx="12040690" cy="8736765"/>
            </a:xfrm>
            <a:prstGeom prst="rect">
              <a:avLst/>
            </a:prstGeom>
          </p:spPr>
        </p:pic>
        <p:pic>
          <p:nvPicPr>
            <p:cNvPr id="14" name="Picture 4">
              <a:extLst>
                <a:ext uri="{FF2B5EF4-FFF2-40B4-BE49-F238E27FC236}">
                  <a16:creationId xmlns:a16="http://schemas.microsoft.com/office/drawing/2014/main" id="{DA49CD1C-8815-41AE-9476-8E51E90328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11600" y="6400800"/>
              <a:ext cx="16408400" cy="502920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cxnSp>
          <p:nvCxnSpPr>
            <p:cNvPr id="15" name="직선 화살표 연결선 10">
              <a:extLst>
                <a:ext uri="{FF2B5EF4-FFF2-40B4-BE49-F238E27FC236}">
                  <a16:creationId xmlns:a16="http://schemas.microsoft.com/office/drawing/2014/main" id="{25C3EFD0-7EF5-4DF5-BA65-F761063DFBC4}"/>
                </a:ext>
              </a:extLst>
            </p:cNvPr>
            <p:cNvCxnSpPr>
              <a:cxnSpLocks/>
            </p:cNvCxnSpPr>
            <p:nvPr/>
          </p:nvCxnSpPr>
          <p:spPr>
            <a:xfrm>
              <a:off x="6383547" y="4892551"/>
              <a:ext cx="2004166" cy="433813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64689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코드 실행 방법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621095"/>
            <a:ext cx="6158671" cy="1043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실행 버튼         클릭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단축키 사용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(shift + enter)</a:t>
            </a:r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D0884925-63D3-4506-B66F-EA7B8B87C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746" y="1744177"/>
            <a:ext cx="397573" cy="379294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99CEC466-7047-4CD2-971A-DBA4008FDA86}"/>
              </a:ext>
            </a:extLst>
          </p:cNvPr>
          <p:cNvGrpSpPr/>
          <p:nvPr/>
        </p:nvGrpSpPr>
        <p:grpSpPr>
          <a:xfrm>
            <a:off x="1705785" y="2774275"/>
            <a:ext cx="8780429" cy="3538430"/>
            <a:chOff x="1200150" y="4026933"/>
            <a:chExt cx="17919700" cy="7221469"/>
          </a:xfrm>
        </p:grpSpPr>
        <p:pic>
          <p:nvPicPr>
            <p:cNvPr id="23" name="Picture 4">
              <a:extLst>
                <a:ext uri="{FF2B5EF4-FFF2-40B4-BE49-F238E27FC236}">
                  <a16:creationId xmlns:a16="http://schemas.microsoft.com/office/drawing/2014/main" id="{6AEC9898-8D21-40F5-B3E4-1FC5C5FC1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0150" y="7794002"/>
              <a:ext cx="17919700" cy="3454400"/>
            </a:xfrm>
            <a:prstGeom prst="rect">
              <a:avLst/>
            </a:prstGeom>
            <a:ln>
              <a:solidFill>
                <a:srgbClr val="B2B2B2"/>
              </a:solidFill>
            </a:ln>
          </p:spPr>
        </p:pic>
        <p:pic>
          <p:nvPicPr>
            <p:cNvPr id="24" name="Picture 5">
              <a:extLst>
                <a:ext uri="{FF2B5EF4-FFF2-40B4-BE49-F238E27FC236}">
                  <a16:creationId xmlns:a16="http://schemas.microsoft.com/office/drawing/2014/main" id="{C29CD51C-403D-4272-A8EC-98F9CF0CD8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00150" y="4026933"/>
              <a:ext cx="17894300" cy="3403600"/>
            </a:xfrm>
            <a:prstGeom prst="rect">
              <a:avLst/>
            </a:prstGeom>
            <a:ln>
              <a:solidFill>
                <a:srgbClr val="B2B2B2"/>
              </a:solidFill>
            </a:ln>
          </p:spPr>
        </p:pic>
        <p:cxnSp>
          <p:nvCxnSpPr>
            <p:cNvPr id="25" name="Straight Arrow Connector 6">
              <a:extLst>
                <a:ext uri="{FF2B5EF4-FFF2-40B4-BE49-F238E27FC236}">
                  <a16:creationId xmlns:a16="http://schemas.microsoft.com/office/drawing/2014/main" id="{1DEAA2FB-34FC-435B-B510-34163243C1E6}"/>
                </a:ext>
              </a:extLst>
            </p:cNvPr>
            <p:cNvCxnSpPr>
              <a:cxnSpLocks/>
            </p:cNvCxnSpPr>
            <p:nvPr/>
          </p:nvCxnSpPr>
          <p:spPr>
            <a:xfrm>
              <a:off x="9708320" y="6356231"/>
              <a:ext cx="0" cy="945961"/>
            </a:xfrm>
            <a:prstGeom prst="straightConnector1">
              <a:avLst/>
            </a:prstGeom>
            <a:noFill/>
            <a:ln w="76200" cap="flat" cmpd="sng" algn="ctr">
              <a:solidFill>
                <a:srgbClr val="000000">
                  <a:lumMod val="75000"/>
                  <a:lumOff val="2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367ED05-C938-403B-9900-36E78580C057}"/>
                </a:ext>
              </a:extLst>
            </p:cNvPr>
            <p:cNvSpPr txBox="1"/>
            <p:nvPr/>
          </p:nvSpPr>
          <p:spPr>
            <a:xfrm>
              <a:off x="9827782" y="5809399"/>
              <a:ext cx="1364153" cy="1802868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실행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896519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GPU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설정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621095"/>
            <a:ext cx="6158671" cy="1043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수정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노트 설정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하드웨어 가속기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GPU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런타임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런타임 유형 변경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하드웨어 가속기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GPU</a:t>
            </a:r>
          </a:p>
        </p:txBody>
      </p:sp>
      <p:pic>
        <p:nvPicPr>
          <p:cNvPr id="27" name="Picture 3">
            <a:extLst>
              <a:ext uri="{FF2B5EF4-FFF2-40B4-BE49-F238E27FC236}">
                <a16:creationId xmlns:a16="http://schemas.microsoft.com/office/drawing/2014/main" id="{274E32CA-0319-4DE4-A1ED-9BBAE77B2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530" y="2484848"/>
            <a:ext cx="6406939" cy="404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68821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구글 드라이브 연결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마운트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621095"/>
            <a:ext cx="6158671" cy="1043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왼쪽 패널의 파일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드라이브 마운트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마운트 확인 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대규모 파일을 사용할 경우 매우 편리함 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D58615C7-3C71-44D0-BD06-2BBFEBCC2AAD}"/>
              </a:ext>
            </a:extLst>
          </p:cNvPr>
          <p:cNvGrpSpPr/>
          <p:nvPr/>
        </p:nvGrpSpPr>
        <p:grpSpPr>
          <a:xfrm>
            <a:off x="1779753" y="2548828"/>
            <a:ext cx="8632494" cy="4035696"/>
            <a:chOff x="1454784" y="3143051"/>
            <a:chExt cx="18865215" cy="8819500"/>
          </a:xfrm>
        </p:grpSpPr>
        <p:pic>
          <p:nvPicPr>
            <p:cNvPr id="12" name="Picture 4">
              <a:extLst>
                <a:ext uri="{FF2B5EF4-FFF2-40B4-BE49-F238E27FC236}">
                  <a16:creationId xmlns:a16="http://schemas.microsoft.com/office/drawing/2014/main" id="{24466DD5-1EF6-4374-ADF5-909FB34E3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54784" y="3143051"/>
              <a:ext cx="13961933" cy="8819500"/>
            </a:xfrm>
            <a:prstGeom prst="rect">
              <a:avLst/>
            </a:prstGeom>
          </p:spPr>
        </p:pic>
        <p:pic>
          <p:nvPicPr>
            <p:cNvPr id="13" name="Picture 5">
              <a:extLst>
                <a:ext uri="{FF2B5EF4-FFF2-40B4-BE49-F238E27FC236}">
                  <a16:creationId xmlns:a16="http://schemas.microsoft.com/office/drawing/2014/main" id="{CBE9D8D3-33F2-4B9F-8EF5-A1E66E8517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90032" y="3143051"/>
              <a:ext cx="13961933" cy="8819500"/>
            </a:xfrm>
            <a:prstGeom prst="rect">
              <a:avLst/>
            </a:prstGeom>
          </p:spPr>
        </p:pic>
        <p:pic>
          <p:nvPicPr>
            <p:cNvPr id="14" name="Picture 6">
              <a:extLst>
                <a:ext uri="{FF2B5EF4-FFF2-40B4-BE49-F238E27FC236}">
                  <a16:creationId xmlns:a16="http://schemas.microsoft.com/office/drawing/2014/main" id="{8175577D-FA9B-4CDA-A334-E6DAB29305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7230"/>
            <a:stretch/>
          </p:blipFill>
          <p:spPr>
            <a:xfrm>
              <a:off x="10160000" y="3143051"/>
              <a:ext cx="10159999" cy="8819500"/>
            </a:xfrm>
            <a:prstGeom prst="rect">
              <a:avLst/>
            </a:prstGeom>
          </p:spPr>
        </p:pic>
        <p:sp>
          <p:nvSpPr>
            <p:cNvPr id="15" name="직사각형 11">
              <a:extLst>
                <a:ext uri="{FF2B5EF4-FFF2-40B4-BE49-F238E27FC236}">
                  <a16:creationId xmlns:a16="http://schemas.microsoft.com/office/drawing/2014/main" id="{5804210E-845C-494F-968E-FD4FFCBF4B88}"/>
                </a:ext>
              </a:extLst>
            </p:cNvPr>
            <p:cNvSpPr/>
            <p:nvPr/>
          </p:nvSpPr>
          <p:spPr>
            <a:xfrm>
              <a:off x="1971264" y="6138636"/>
              <a:ext cx="346727" cy="34722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6" name="직사각형 11">
              <a:extLst>
                <a:ext uri="{FF2B5EF4-FFF2-40B4-BE49-F238E27FC236}">
                  <a16:creationId xmlns:a16="http://schemas.microsoft.com/office/drawing/2014/main" id="{0A8314DC-71F8-488C-86E3-4AA6219BD243}"/>
                </a:ext>
              </a:extLst>
            </p:cNvPr>
            <p:cNvSpPr/>
            <p:nvPr/>
          </p:nvSpPr>
          <p:spPr>
            <a:xfrm>
              <a:off x="7401094" y="5240185"/>
              <a:ext cx="346727" cy="34722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직사각형 11">
              <a:extLst>
                <a:ext uri="{FF2B5EF4-FFF2-40B4-BE49-F238E27FC236}">
                  <a16:creationId xmlns:a16="http://schemas.microsoft.com/office/drawing/2014/main" id="{5B9ADA80-0D49-4096-A763-F4497DEA4580}"/>
                </a:ext>
              </a:extLst>
            </p:cNvPr>
            <p:cNvSpPr/>
            <p:nvPr/>
          </p:nvSpPr>
          <p:spPr>
            <a:xfrm>
              <a:off x="11168564" y="5791411"/>
              <a:ext cx="803696" cy="34722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18" name="Straight Arrow Connector 10">
              <a:extLst>
                <a:ext uri="{FF2B5EF4-FFF2-40B4-BE49-F238E27FC236}">
                  <a16:creationId xmlns:a16="http://schemas.microsoft.com/office/drawing/2014/main" id="{364B8DBC-F973-488F-AD1B-F55093B6B46E}"/>
                </a:ext>
              </a:extLst>
            </p:cNvPr>
            <p:cNvCxnSpPr/>
            <p:nvPr/>
          </p:nvCxnSpPr>
          <p:spPr>
            <a:xfrm flipV="1">
              <a:off x="2466754" y="5502350"/>
              <a:ext cx="4678325" cy="74959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1">
              <a:extLst>
                <a:ext uri="{FF2B5EF4-FFF2-40B4-BE49-F238E27FC236}">
                  <a16:creationId xmlns:a16="http://schemas.microsoft.com/office/drawing/2014/main" id="{2ACDBCF0-D7D4-4CD5-92C8-AB99B3679F8E}"/>
                </a:ext>
              </a:extLst>
            </p:cNvPr>
            <p:cNvCxnSpPr>
              <a:cxnSpLocks/>
            </p:cNvCxnSpPr>
            <p:nvPr/>
          </p:nvCxnSpPr>
          <p:spPr>
            <a:xfrm>
              <a:off x="7910623" y="5475466"/>
              <a:ext cx="3104707" cy="43092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2358281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print('hello world!')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20" name="Picture 2">
            <a:extLst>
              <a:ext uri="{FF2B5EF4-FFF2-40B4-BE49-F238E27FC236}">
                <a16:creationId xmlns:a16="http://schemas.microsoft.com/office/drawing/2014/main" id="{26416669-6097-48F4-B668-55767F164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963" y="1813986"/>
            <a:ext cx="6886074" cy="420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18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44A97BF7-BD4E-45BD-B962-07218C335275}"/>
              </a:ext>
            </a:extLst>
          </p:cNvPr>
          <p:cNvSpPr/>
          <p:nvPr/>
        </p:nvSpPr>
        <p:spPr>
          <a:xfrm>
            <a:off x="3462682" y="1843269"/>
            <a:ext cx="5266636" cy="4311330"/>
          </a:xfrm>
          <a:prstGeom prst="roundRect">
            <a:avLst>
              <a:gd name="adj" fmla="val 4209"/>
            </a:avLst>
          </a:prstGeom>
          <a:solidFill>
            <a:srgbClr val="FFFFFF"/>
          </a:solidFill>
          <a:ln w="22225" cap="flat" cmpd="sng" algn="ctr">
            <a:solidFill>
              <a:srgbClr val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2ABD69A-13A2-42D9-809F-0EFF1BAB9A81}"/>
              </a:ext>
            </a:extLst>
          </p:cNvPr>
          <p:cNvSpPr/>
          <p:nvPr/>
        </p:nvSpPr>
        <p:spPr>
          <a:xfrm>
            <a:off x="4977745" y="1975953"/>
            <a:ext cx="22365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Data Science</a:t>
            </a:r>
            <a:endParaRPr kumimoji="0" lang="ko-KR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42236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CPU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정보 확인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5476AC8-08B9-4E82-9639-F78B981EF3F3}"/>
              </a:ext>
            </a:extLst>
          </p:cNvPr>
          <p:cNvGrpSpPr/>
          <p:nvPr/>
        </p:nvGrpSpPr>
        <p:grpSpPr>
          <a:xfrm>
            <a:off x="2600831" y="1744357"/>
            <a:ext cx="6204502" cy="4424078"/>
            <a:chOff x="5481538" y="2876832"/>
            <a:chExt cx="10614080" cy="7568300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B1C50F16-C41A-4FF4-AB12-A6E58BBC4C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76722" b="65249"/>
            <a:stretch/>
          </p:blipFill>
          <p:spPr>
            <a:xfrm>
              <a:off x="5481538" y="2876832"/>
              <a:ext cx="10614080" cy="7568300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85D50B1-7C14-4601-ACCB-27509BA8959C}"/>
                </a:ext>
              </a:extLst>
            </p:cNvPr>
            <p:cNvSpPr/>
            <p:nvPr/>
          </p:nvSpPr>
          <p:spPr>
            <a:xfrm>
              <a:off x="5761790" y="2938386"/>
              <a:ext cx="3865289" cy="73577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6FA2BF6-6733-409E-A33B-7F68C2B4803F}"/>
                </a:ext>
              </a:extLst>
            </p:cNvPr>
            <p:cNvSpPr/>
            <p:nvPr/>
          </p:nvSpPr>
          <p:spPr>
            <a:xfrm>
              <a:off x="6364912" y="5260011"/>
              <a:ext cx="7523616" cy="45498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4207705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94077AF-288A-405A-AC15-F26EC13C4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333" y="1711051"/>
            <a:ext cx="7027334" cy="4512476"/>
          </a:xfrm>
          <a:prstGeom prst="rect">
            <a:avLst/>
          </a:prstGeom>
        </p:spPr>
      </p:pic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GPU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정보 확인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85D50B1-7C14-4601-ACCB-27509BA8959C}"/>
              </a:ext>
            </a:extLst>
          </p:cNvPr>
          <p:cNvSpPr/>
          <p:nvPr/>
        </p:nvSpPr>
        <p:spPr>
          <a:xfrm>
            <a:off x="2582333" y="1780339"/>
            <a:ext cx="2259470" cy="4301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367EABC-BF1E-4F1D-A712-DA69E50203F3}"/>
              </a:ext>
            </a:extLst>
          </p:cNvPr>
          <p:cNvSpPr/>
          <p:nvPr/>
        </p:nvSpPr>
        <p:spPr>
          <a:xfrm>
            <a:off x="3132665" y="3752237"/>
            <a:ext cx="6206067" cy="76049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34576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에 패키지 설치하기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AEAAFD3-D305-4B8C-8D34-F4A11FC1C057}"/>
              </a:ext>
            </a:extLst>
          </p:cNvPr>
          <p:cNvSpPr txBox="1"/>
          <p:nvPr/>
        </p:nvSpPr>
        <p:spPr>
          <a:xfrm>
            <a:off x="1268289" y="1619808"/>
            <a:ext cx="6158671" cy="5818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패키지 설치 명령어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!pip install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C94F5F9-BCEC-42F6-A954-0D56EFC958EF}"/>
              </a:ext>
            </a:extLst>
          </p:cNvPr>
          <p:cNvGrpSpPr/>
          <p:nvPr/>
        </p:nvGrpSpPr>
        <p:grpSpPr>
          <a:xfrm>
            <a:off x="3251199" y="2351504"/>
            <a:ext cx="5689602" cy="3687858"/>
            <a:chOff x="1511712" y="3658484"/>
            <a:chExt cx="10352856" cy="671046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BE948CF-5AA5-4EA9-AFFB-0093BD8776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334"/>
            <a:stretch/>
          </p:blipFill>
          <p:spPr>
            <a:xfrm>
              <a:off x="1511712" y="3658484"/>
              <a:ext cx="10352856" cy="6710467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A09C858-93AB-47A1-BB23-B7E707B3BDBF}"/>
                </a:ext>
              </a:extLst>
            </p:cNvPr>
            <p:cNvSpPr/>
            <p:nvPr/>
          </p:nvSpPr>
          <p:spPr>
            <a:xfrm>
              <a:off x="2090334" y="4661880"/>
              <a:ext cx="4741787" cy="84177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2872266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실습 데이터셋 소개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CIFAR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-10 dataset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AEAAFD3-D305-4B8C-8D34-F4A11FC1C057}"/>
              </a:ext>
            </a:extLst>
          </p:cNvPr>
          <p:cNvSpPr txBox="1"/>
          <p:nvPr/>
        </p:nvSpPr>
        <p:spPr>
          <a:xfrm>
            <a:off x="1268289" y="1561922"/>
            <a:ext cx="6158671" cy="47368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CIFAR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: </a:t>
            </a:r>
            <a:r>
              <a:rPr lang="en-US" altLang="ko-KR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anadian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 </a:t>
            </a:r>
            <a:r>
              <a:rPr lang="en-US" altLang="ko-KR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I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nstitute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F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or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             </a:t>
            </a:r>
            <a:r>
              <a:rPr lang="en-US" altLang="ko-KR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A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dvanced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R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esearch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MNIST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와 함께 머신 러닝 분야의 학습 및 평가를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위해 매우 광범위하게 사용됨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학습 이미지 수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50,000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장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평가 이미지 수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10,000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장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크기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가로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32,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세로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32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채널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3 channel (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RGB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이미지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0~255)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클래스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0~9 (10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개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95F0A296-9DB0-4ABF-AEC8-FEF964852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584" y="1796771"/>
            <a:ext cx="5519495" cy="4267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2631334-68F0-42CB-8F15-CF860BFEACBA}"/>
              </a:ext>
            </a:extLst>
          </p:cNvPr>
          <p:cNvSpPr txBox="1"/>
          <p:nvPr/>
        </p:nvSpPr>
        <p:spPr>
          <a:xfrm>
            <a:off x="0" y="6157567"/>
            <a:ext cx="12028366" cy="3120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r"/>
            <a:r>
              <a:rPr lang="en-US" altLang="ko-KR" sz="9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https://www.cs.toronto.edu/~kriz/cifar.html</a:t>
            </a:r>
            <a:endParaRPr lang="en-US" altLang="ko-KR" sz="9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38013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실습 모델 소개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MLP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7E59A016-DC86-419E-AA03-9CE041EA2214}"/>
              </a:ext>
            </a:extLst>
          </p:cNvPr>
          <p:cNvGrpSpPr/>
          <p:nvPr/>
        </p:nvGrpSpPr>
        <p:grpSpPr>
          <a:xfrm>
            <a:off x="1032509" y="2284618"/>
            <a:ext cx="5100644" cy="2978778"/>
            <a:chOff x="1032509" y="2284618"/>
            <a:chExt cx="5100644" cy="2978778"/>
          </a:xfrm>
        </p:grpSpPr>
        <p:pic>
          <p:nvPicPr>
            <p:cNvPr id="11" name="Picture 6" descr="딥러닝] 01. 딥러닝 기초이론-MLP">
              <a:extLst>
                <a:ext uri="{FF2B5EF4-FFF2-40B4-BE49-F238E27FC236}">
                  <a16:creationId xmlns:a16="http://schemas.microsoft.com/office/drawing/2014/main" id="{59241974-AC7E-4BEE-999E-6AD4F426FDF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863"/>
            <a:stretch/>
          </p:blipFill>
          <p:spPr bwMode="auto">
            <a:xfrm>
              <a:off x="1502060" y="2284618"/>
              <a:ext cx="4161543" cy="2445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B298FF9-DFFB-4680-8BFA-752214AA834D}"/>
                </a:ext>
              </a:extLst>
            </p:cNvPr>
            <p:cNvSpPr txBox="1"/>
            <p:nvPr/>
          </p:nvSpPr>
          <p:spPr>
            <a:xfrm>
              <a:off x="1032509" y="4670349"/>
              <a:ext cx="5100644" cy="5930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en-US" altLang="ko-KR" sz="24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lang="ko-KR" altLang="en-US" sz="24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다층 </a:t>
              </a:r>
              <a:r>
                <a:rPr lang="ko-KR" altLang="en-US" sz="24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퍼셉트론</a:t>
              </a:r>
              <a:r>
                <a:rPr lang="en-US" altLang="ko-KR" sz="24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]</a:t>
              </a:r>
              <a:endParaRPr lang="ko-KR" altLang="en-US" sz="24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8177104-2594-4CA3-9545-FF7F6F4659E6}"/>
              </a:ext>
            </a:extLst>
          </p:cNvPr>
          <p:cNvSpPr/>
          <p:nvPr/>
        </p:nvSpPr>
        <p:spPr>
          <a:xfrm>
            <a:off x="6480152" y="1670115"/>
            <a:ext cx="935375" cy="388881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Code</a:t>
            </a:r>
            <a:endParaRPr kumimoji="0" lang="ko-KR" alt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7B4872-39F6-42C1-8B74-794B7523BA31}"/>
              </a:ext>
            </a:extLst>
          </p:cNvPr>
          <p:cNvSpPr txBox="1"/>
          <p:nvPr/>
        </p:nvSpPr>
        <p:spPr>
          <a:xfrm>
            <a:off x="6480152" y="2050673"/>
            <a:ext cx="4919368" cy="3569179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r>
              <a:rPr lang="en-US" altLang="ko-KR" sz="1400" b="0" dirty="0">
                <a:solidFill>
                  <a:srgbClr val="569CD6"/>
                </a:solidFill>
                <a:effectLst/>
              </a:rPr>
              <a:t>class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</a:t>
            </a:r>
            <a:r>
              <a:rPr lang="en-US" altLang="ko-KR" sz="1400" b="0" dirty="0" err="1">
                <a:solidFill>
                  <a:srgbClr val="4EC9B0"/>
                </a:solidFill>
                <a:effectLst/>
              </a:rPr>
              <a:t>MLP_model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(</a:t>
            </a:r>
            <a:r>
              <a:rPr lang="en-US" altLang="ko-KR" sz="1400" b="0" dirty="0" err="1">
                <a:solidFill>
                  <a:srgbClr val="4EC9B0"/>
                </a:solidFill>
                <a:effectLst/>
              </a:rPr>
              <a:t>nn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.</a:t>
            </a:r>
            <a:r>
              <a:rPr lang="en-US" altLang="ko-KR" sz="1400" b="0" dirty="0" err="1">
                <a:solidFill>
                  <a:srgbClr val="4EC9B0"/>
                </a:solidFill>
                <a:effectLst/>
              </a:rPr>
              <a:t>Module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)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: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</a:t>
            </a:r>
            <a:r>
              <a:rPr lang="en-US" altLang="ko-KR" sz="1400" b="0" dirty="0">
                <a:solidFill>
                  <a:srgbClr val="569CD6"/>
                </a:solidFill>
                <a:effectLst/>
              </a:rPr>
              <a:t>def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</a:t>
            </a:r>
            <a:r>
              <a:rPr lang="en-US" altLang="ko-KR" sz="1400" b="0" dirty="0">
                <a:solidFill>
                  <a:srgbClr val="DCDCAA"/>
                </a:solidFill>
                <a:effectLst/>
              </a:rPr>
              <a:t>__</a:t>
            </a:r>
            <a:r>
              <a:rPr lang="en-US" altLang="ko-KR" sz="1400" b="0" dirty="0" err="1">
                <a:solidFill>
                  <a:srgbClr val="DCDCAA"/>
                </a:solidFill>
                <a:effectLst/>
              </a:rPr>
              <a:t>init</a:t>
            </a:r>
            <a:r>
              <a:rPr lang="en-US" altLang="ko-KR" sz="1400" b="0" dirty="0">
                <a:solidFill>
                  <a:srgbClr val="DCDCAA"/>
                </a:solidFill>
                <a:effectLst/>
              </a:rPr>
              <a:t>__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)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: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super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MLP_model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,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</a:t>
            </a:r>
            <a:r>
              <a:rPr lang="en-US" altLang="ko-KR" sz="1400" b="0" dirty="0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.</a:t>
            </a:r>
            <a:r>
              <a:rPr lang="en-US" altLang="ko-KR" sz="1400" b="0" dirty="0">
                <a:solidFill>
                  <a:srgbClr val="DCDCAA"/>
                </a:solidFill>
                <a:effectLst/>
              </a:rPr>
              <a:t>__</a:t>
            </a:r>
            <a:r>
              <a:rPr lang="en-US" altLang="ko-KR" sz="1400" b="0" dirty="0" err="1">
                <a:solidFill>
                  <a:srgbClr val="DCDCAA"/>
                </a:solidFill>
                <a:effectLst/>
              </a:rPr>
              <a:t>init</a:t>
            </a:r>
            <a:r>
              <a:rPr lang="en-US" altLang="ko-KR" sz="1400" b="0" dirty="0">
                <a:solidFill>
                  <a:srgbClr val="DCDCAA"/>
                </a:solidFill>
                <a:effectLst/>
              </a:rPr>
              <a:t>__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</a:t>
            </a:r>
            <a:r>
              <a:rPr lang="en-US" altLang="ko-KR" sz="1400" b="0" dirty="0" err="1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.fc1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= 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nn.Linear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3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*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32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*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32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,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500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</a:t>
            </a:r>
            <a:r>
              <a:rPr lang="en-US" altLang="ko-KR" sz="1400" b="0" dirty="0" err="1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.fc2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= 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nn.Linear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500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,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200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</a:t>
            </a:r>
            <a:r>
              <a:rPr lang="en-US" altLang="ko-KR" sz="1400" b="0" dirty="0" err="1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.fc3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= 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nn.Linear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200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,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100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</a:t>
            </a:r>
            <a:r>
              <a:rPr lang="en-US" altLang="ko-KR" sz="1400" b="0" dirty="0" err="1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.fc4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= 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nn.Linear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100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,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10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</a:t>
            </a:r>
            <a:r>
              <a:rPr lang="en-US" altLang="ko-KR" sz="1400" b="0" dirty="0">
                <a:solidFill>
                  <a:srgbClr val="569CD6"/>
                </a:solidFill>
                <a:effectLst/>
              </a:rPr>
              <a:t>def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</a:t>
            </a:r>
            <a:r>
              <a:rPr lang="en-US" altLang="ko-KR" sz="1400" b="0" dirty="0">
                <a:solidFill>
                  <a:srgbClr val="DCDCAA"/>
                </a:solidFill>
                <a:effectLst/>
              </a:rPr>
              <a:t>forward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, </a:t>
            </a:r>
            <a:r>
              <a:rPr lang="en-US" altLang="ko-KR" sz="1400" b="0" dirty="0">
                <a:solidFill>
                  <a:srgbClr val="9CDCFE"/>
                </a:solidFill>
                <a:effectLst/>
              </a:rPr>
              <a:t>x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)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: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out = 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x.view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-1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,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3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*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32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*</a:t>
            </a:r>
            <a:r>
              <a:rPr lang="en-US" altLang="ko-KR" sz="1400" b="0" dirty="0">
                <a:solidFill>
                  <a:srgbClr val="B5CEA8"/>
                </a:solidFill>
                <a:effectLst/>
              </a:rPr>
              <a:t>32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out = 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F.relu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 err="1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.fc1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out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out = 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F.relu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 err="1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.fc2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out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out = 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F.relu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 err="1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.fc3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out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out = </a:t>
            </a:r>
            <a:r>
              <a:rPr lang="en-US" altLang="ko-KR" sz="1400" b="0" dirty="0" err="1">
                <a:solidFill>
                  <a:srgbClr val="9CDCFE"/>
                </a:solidFill>
                <a:effectLst/>
              </a:rPr>
              <a:t>self</a:t>
            </a:r>
            <a:r>
              <a:rPr lang="en-US" altLang="ko-KR" sz="1400" b="0" dirty="0" err="1">
                <a:solidFill>
                  <a:srgbClr val="D4D4D4"/>
                </a:solidFill>
                <a:effectLst/>
              </a:rPr>
              <a:t>.fc4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(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out</a:t>
            </a:r>
            <a:r>
              <a:rPr lang="en-US" altLang="ko-KR" sz="1400" b="0" dirty="0">
                <a:solidFill>
                  <a:srgbClr val="DCDCDC"/>
                </a:solidFill>
                <a:effectLst/>
              </a:rPr>
              <a:t>)</a:t>
            </a:r>
            <a:endParaRPr lang="en-US" altLang="ko-KR" sz="1400" b="0" dirty="0">
              <a:solidFill>
                <a:srgbClr val="D4D4D4"/>
              </a:solidFill>
              <a:effectLst/>
            </a:endParaRP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</a:rPr>
              <a:t>    </a:t>
            </a:r>
            <a:r>
              <a:rPr lang="en-US" altLang="ko-KR" sz="1400" b="0" dirty="0">
                <a:solidFill>
                  <a:srgbClr val="C586C0"/>
                </a:solidFill>
                <a:effectLst/>
              </a:rPr>
              <a:t>return</a:t>
            </a:r>
            <a:r>
              <a:rPr lang="en-US" altLang="ko-KR" sz="1400" b="0" dirty="0">
                <a:solidFill>
                  <a:srgbClr val="D4D4D4"/>
                </a:solidFill>
                <a:effectLst/>
              </a:rPr>
              <a:t> out</a:t>
            </a:r>
          </a:p>
        </p:txBody>
      </p:sp>
    </p:spTree>
    <p:extLst>
      <p:ext uri="{BB962C8B-B14F-4D97-AF65-F5344CB8AC3E}">
        <p14:creationId xmlns:p14="http://schemas.microsoft.com/office/powerpoint/2010/main" val="9563986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실습 모델 소개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LeNet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-5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B8F25C2-DEF5-4F45-BCB8-30E0407730B5}"/>
              </a:ext>
            </a:extLst>
          </p:cNvPr>
          <p:cNvGrpSpPr/>
          <p:nvPr/>
        </p:nvGrpSpPr>
        <p:grpSpPr>
          <a:xfrm>
            <a:off x="6480152" y="1670115"/>
            <a:ext cx="5137350" cy="3481005"/>
            <a:chOff x="6480152" y="1670115"/>
            <a:chExt cx="5137350" cy="348100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8177104-2594-4CA3-9545-FF7F6F4659E6}"/>
                </a:ext>
              </a:extLst>
            </p:cNvPr>
            <p:cNvSpPr/>
            <p:nvPr/>
          </p:nvSpPr>
          <p:spPr>
            <a:xfrm>
              <a:off x="6480152" y="1670115"/>
              <a:ext cx="935375" cy="388881"/>
            </a:xfrm>
            <a:prstGeom prst="rect">
              <a:avLst/>
            </a:prstGeom>
            <a:solidFill>
              <a:srgbClr val="CB6B23">
                <a:lumMod val="20000"/>
                <a:lumOff val="80000"/>
              </a:srgbClr>
            </a:solidFill>
            <a:ln w="2222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Code</a:t>
              </a:r>
              <a:endPara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B7B4872-39F6-42C1-8B74-794B7523BA31}"/>
                </a:ext>
              </a:extLst>
            </p:cNvPr>
            <p:cNvSpPr txBox="1"/>
            <p:nvPr/>
          </p:nvSpPr>
          <p:spPr>
            <a:xfrm>
              <a:off x="6480152" y="2050674"/>
              <a:ext cx="5137350" cy="3100446"/>
            </a:xfrm>
            <a:prstGeom prst="rect">
              <a:avLst/>
            </a:prstGeom>
            <a:solidFill>
              <a:srgbClr val="272822"/>
            </a:solidFill>
            <a:ln w="22225">
              <a:solidFill>
                <a:srgbClr val="000000">
                  <a:lumMod val="50000"/>
                  <a:lumOff val="50000"/>
                </a:srgbClr>
              </a:solidFill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>
                <a:defRPr sz="2800">
                  <a:latin typeface="Droid Sans Mono" panose="020B0609030804020204" pitchFamily="49" charset="0"/>
                  <a:ea typeface="Droid Sans Mono" panose="020B0609030804020204" pitchFamily="49" charset="0"/>
                  <a:cs typeface="Droid Sans Mono" panose="020B0609030804020204" pitchFamily="49" charset="0"/>
                </a:defRPr>
              </a:lvl1pPr>
            </a:lstStyle>
            <a:p>
              <a:r>
                <a:rPr lang="en-US" altLang="ko-KR" sz="1050" b="0" dirty="0">
                  <a:solidFill>
                    <a:srgbClr val="569CD6"/>
                  </a:solidFill>
                  <a:effectLst/>
                </a:rPr>
                <a:t>class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</a:t>
              </a:r>
              <a:r>
                <a:rPr lang="en-US" altLang="ko-KR" sz="1050" b="0" dirty="0" err="1">
                  <a:solidFill>
                    <a:srgbClr val="4EC9B0"/>
                  </a:solidFill>
                  <a:effectLst/>
                </a:rPr>
                <a:t>LeNet5_model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(</a:t>
              </a:r>
              <a:r>
                <a:rPr lang="en-US" altLang="ko-KR" sz="1050" b="0" dirty="0" err="1">
                  <a:solidFill>
                    <a:srgbClr val="4EC9B0"/>
                  </a:solidFill>
                  <a:effectLst/>
                </a:rPr>
                <a:t>nn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</a:t>
              </a:r>
              <a:r>
                <a:rPr lang="en-US" altLang="ko-KR" sz="1050" b="0" dirty="0" err="1">
                  <a:solidFill>
                    <a:srgbClr val="4EC9B0"/>
                  </a:solidFill>
                  <a:effectLst/>
                </a:rPr>
                <a:t>Module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)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: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</a:t>
              </a:r>
              <a:r>
                <a:rPr lang="en-US" altLang="ko-KR" sz="1050" b="0" dirty="0">
                  <a:solidFill>
                    <a:srgbClr val="569CD6"/>
                  </a:solidFill>
                  <a:effectLst/>
                </a:rPr>
                <a:t>def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</a:t>
              </a:r>
              <a:r>
                <a:rPr lang="en-US" altLang="ko-KR" sz="1050" b="0" dirty="0">
                  <a:solidFill>
                    <a:srgbClr val="DCDCAA"/>
                  </a:solidFill>
                  <a:effectLst/>
                </a:rPr>
                <a:t>__</a:t>
              </a:r>
              <a:r>
                <a:rPr lang="en-US" altLang="ko-KR" sz="1050" b="0" dirty="0" err="1">
                  <a:solidFill>
                    <a:srgbClr val="DCDCAA"/>
                  </a:solidFill>
                  <a:effectLst/>
                </a:rPr>
                <a:t>init</a:t>
              </a:r>
              <a:r>
                <a:rPr lang="en-US" altLang="ko-KR" sz="1050" b="0" dirty="0">
                  <a:solidFill>
                    <a:srgbClr val="DCDCAA"/>
                  </a:solidFill>
                  <a:effectLst/>
                </a:rPr>
                <a:t>__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)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: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super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()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.</a:t>
              </a:r>
              <a:r>
                <a:rPr lang="en-US" altLang="ko-KR" sz="1050" b="0" dirty="0">
                  <a:solidFill>
                    <a:srgbClr val="DCDCAA"/>
                  </a:solidFill>
                  <a:effectLst/>
                </a:rPr>
                <a:t>__</a:t>
              </a:r>
              <a:r>
                <a:rPr lang="en-US" altLang="ko-KR" sz="1050" b="0" dirty="0" err="1">
                  <a:solidFill>
                    <a:srgbClr val="DCDCAA"/>
                  </a:solidFill>
                  <a:effectLst/>
                </a:rPr>
                <a:t>init</a:t>
              </a:r>
              <a:r>
                <a:rPr lang="en-US" altLang="ko-KR" sz="1050" b="0" dirty="0">
                  <a:solidFill>
                    <a:srgbClr val="DCDCAA"/>
                  </a:solidFill>
                  <a:effectLst/>
                </a:rPr>
                <a:t>__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()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.conv1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= 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nn.Conv2d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in_channels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=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3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,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out_channels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=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6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,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 </a:t>
              </a:r>
            </a:p>
            <a:p>
              <a:r>
                <a:rPr lang="en-US" altLang="ko-KR" sz="1050" dirty="0">
                  <a:solidFill>
                    <a:srgbClr val="D4D4D4"/>
                  </a:solidFill>
                </a:rPr>
                <a:t>        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kernel_size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=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5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.pool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= 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nn.MaxPool2d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kernel_size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=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2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,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stride=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2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</a:t>
              </a: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.conv2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= 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nn.Conv2d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6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,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16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,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5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.fc1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= 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nn.Linear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16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* 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5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* 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5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,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120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</a:t>
              </a: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.fc2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= 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nn.Linear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120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,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10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br>
                <a:rPr lang="en-US" altLang="ko-KR" sz="1050" b="0" dirty="0">
                  <a:solidFill>
                    <a:srgbClr val="D4D4D4"/>
                  </a:solidFill>
                  <a:effectLst/>
                </a:rPr>
              </a:b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</a:t>
              </a:r>
              <a:r>
                <a:rPr lang="en-US" altLang="ko-KR" sz="1050" b="0" dirty="0">
                  <a:solidFill>
                    <a:srgbClr val="569CD6"/>
                  </a:solidFill>
                  <a:effectLst/>
                </a:rPr>
                <a:t>def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</a:t>
              </a:r>
              <a:r>
                <a:rPr lang="en-US" altLang="ko-KR" sz="1050" b="0" dirty="0">
                  <a:solidFill>
                    <a:srgbClr val="DCDCAA"/>
                  </a:solidFill>
                  <a:effectLst/>
                </a:rPr>
                <a:t>forward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, </a:t>
              </a:r>
              <a:r>
                <a:rPr lang="en-US" altLang="ko-KR" sz="1050" b="0" dirty="0">
                  <a:solidFill>
                    <a:srgbClr val="9CDCFE"/>
                  </a:solidFill>
                  <a:effectLst/>
                </a:rPr>
                <a:t>x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)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: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x = 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.pool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F.relu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.conv1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x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)))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x = 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.pool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F.relu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.conv2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x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)))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x = 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x.view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-1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,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16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* 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5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* </a:t>
              </a:r>
              <a:r>
                <a:rPr lang="en-US" altLang="ko-KR" sz="1050" b="0" dirty="0">
                  <a:solidFill>
                    <a:srgbClr val="B5CEA8"/>
                  </a:solidFill>
                  <a:effectLst/>
                </a:rPr>
                <a:t>5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x = 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F.relu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.fc1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x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))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x = </a:t>
              </a:r>
              <a:r>
                <a:rPr lang="en-US" altLang="ko-KR" sz="1050" b="0" dirty="0" err="1">
                  <a:solidFill>
                    <a:srgbClr val="9CDCFE"/>
                  </a:solidFill>
                  <a:effectLst/>
                </a:rPr>
                <a:t>self</a:t>
              </a:r>
              <a:r>
                <a:rPr lang="en-US" altLang="ko-KR" sz="1050" b="0" dirty="0" err="1">
                  <a:solidFill>
                    <a:srgbClr val="D4D4D4"/>
                  </a:solidFill>
                  <a:effectLst/>
                </a:rPr>
                <a:t>.fc2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(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x</a:t>
              </a:r>
              <a:r>
                <a:rPr lang="en-US" altLang="ko-KR" sz="1050" b="0" dirty="0">
                  <a:solidFill>
                    <a:srgbClr val="DCDCDC"/>
                  </a:solidFill>
                  <a:effectLst/>
                </a:rPr>
                <a:t>)</a:t>
              </a:r>
              <a:endParaRPr lang="en-US" altLang="ko-KR" sz="1050" b="0" dirty="0">
                <a:solidFill>
                  <a:srgbClr val="D4D4D4"/>
                </a:solidFill>
                <a:effectLst/>
              </a:endParaRPr>
            </a:p>
            <a:p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       </a:t>
              </a:r>
              <a:r>
                <a:rPr lang="en-US" altLang="ko-KR" sz="1050" b="0" dirty="0">
                  <a:solidFill>
                    <a:srgbClr val="C586C0"/>
                  </a:solidFill>
                  <a:effectLst/>
                </a:rPr>
                <a:t>return</a:t>
              </a:r>
              <a:r>
                <a:rPr lang="en-US" altLang="ko-KR" sz="1050" b="0" dirty="0">
                  <a:solidFill>
                    <a:srgbClr val="D4D4D4"/>
                  </a:solidFill>
                  <a:effectLst/>
                </a:rPr>
                <a:t> x</a:t>
              </a: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21079B2E-E0F1-454D-BE54-BA828A845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734" y="1858456"/>
            <a:ext cx="4936418" cy="1392512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B319E20C-3333-4B2C-85DB-71D62C18415F}"/>
              </a:ext>
            </a:extLst>
          </p:cNvPr>
          <p:cNvGrpSpPr/>
          <p:nvPr/>
        </p:nvGrpSpPr>
        <p:grpSpPr>
          <a:xfrm>
            <a:off x="2007048" y="3813152"/>
            <a:ext cx="3387799" cy="2233633"/>
            <a:chOff x="1488064" y="3729126"/>
            <a:chExt cx="3387799" cy="2233633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7BE5023F-BBC1-42EB-A0E3-EB056A2A8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8064" y="3729126"/>
              <a:ext cx="1489089" cy="223363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F6E25D2-D02C-4732-8652-709B8DA4CB28}"/>
                </a:ext>
              </a:extLst>
            </p:cNvPr>
            <p:cNvSpPr txBox="1"/>
            <p:nvPr/>
          </p:nvSpPr>
          <p:spPr>
            <a:xfrm>
              <a:off x="2977154" y="4290181"/>
              <a:ext cx="1898709" cy="11115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400">
                <a:lnSpc>
                  <a:spcPct val="120000"/>
                </a:lnSpc>
              </a:pPr>
              <a:r>
                <a:rPr lang="ko-KR" altLang="en-US" sz="1400" b="1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얀 </a:t>
              </a:r>
              <a:r>
                <a:rPr lang="ko-KR" altLang="en-US" sz="1400" b="1" dirty="0" err="1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르쿤</a:t>
              </a:r>
              <a:endParaRPr lang="en-US" altLang="ko-KR" sz="14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algn="ctr" defTabSz="914400">
                <a:lnSpc>
                  <a:spcPct val="120000"/>
                </a:lnSpc>
              </a:pPr>
              <a:r>
                <a:rPr lang="en-US" altLang="ko-KR" sz="1400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Yann </a:t>
              </a:r>
              <a:r>
                <a:rPr lang="en-US" altLang="ko-KR" sz="1400" dirty="0" err="1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LeCun</a:t>
              </a:r>
              <a:r>
                <a:rPr lang="en-US" altLang="ko-KR" sz="1400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</a:t>
              </a:r>
            </a:p>
            <a:p>
              <a:pPr algn="ctr" defTabSz="914400">
                <a:lnSpc>
                  <a:spcPct val="120000"/>
                </a:lnSpc>
              </a:pPr>
              <a:r>
                <a:rPr lang="en-US" altLang="ko-KR" sz="1400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1960.7.8~</a:t>
              </a:r>
            </a:p>
            <a:p>
              <a:pPr algn="ctr" defTabSz="914400">
                <a:lnSpc>
                  <a:spcPct val="120000"/>
                </a:lnSpc>
              </a:pPr>
              <a:r>
                <a:rPr lang="en-US" altLang="ko-KR" sz="1400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NYU</a:t>
              </a:r>
              <a:r>
                <a:rPr lang="ko-KR" altLang="en-US" sz="1400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교수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87380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실습 모델 소개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MediaPipe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5" name="Google Shape;215;p33">
            <a:extLst>
              <a:ext uri="{FF2B5EF4-FFF2-40B4-BE49-F238E27FC236}">
                <a16:creationId xmlns:a16="http://schemas.microsoft.com/office/drawing/2014/main" id="{08C7C007-BF8F-4ACF-8726-DA896D85A821}"/>
              </a:ext>
            </a:extLst>
          </p:cNvPr>
          <p:cNvSpPr/>
          <p:nvPr/>
        </p:nvSpPr>
        <p:spPr>
          <a:xfrm>
            <a:off x="1486190" y="1839827"/>
            <a:ext cx="9219620" cy="120309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구글에서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2019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년 개발된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인체를 대상으로 하는 비전 인식 기능들을 학습이 완료된 상태로 제공하는 서비스  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2050" name="Picture 2" descr="MediaPipe">
            <a:extLst>
              <a:ext uri="{FF2B5EF4-FFF2-40B4-BE49-F238E27FC236}">
                <a16:creationId xmlns:a16="http://schemas.microsoft.com/office/drawing/2014/main" id="{5FCB082D-65F4-485F-9ACD-A93417936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510" y="1089841"/>
            <a:ext cx="3214639" cy="599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FAE2BF2E-C46C-4D59-A1AB-548143601BF4}"/>
              </a:ext>
            </a:extLst>
          </p:cNvPr>
          <p:cNvGrpSpPr/>
          <p:nvPr/>
        </p:nvGrpSpPr>
        <p:grpSpPr>
          <a:xfrm>
            <a:off x="1524000" y="3385759"/>
            <a:ext cx="9144000" cy="2664086"/>
            <a:chOff x="2781716" y="2509298"/>
            <a:chExt cx="9937283" cy="2895206"/>
          </a:xfrm>
        </p:grpSpPr>
        <p:pic>
          <p:nvPicPr>
            <p:cNvPr id="2052" name="Picture 4" descr="face_detection">
              <a:extLst>
                <a:ext uri="{FF2B5EF4-FFF2-40B4-BE49-F238E27FC236}">
                  <a16:creationId xmlns:a16="http://schemas.microsoft.com/office/drawing/2014/main" id="{BB4BB35C-0106-496F-B358-A2BAEFFE9BC3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81716" y="2528149"/>
              <a:ext cx="1514475" cy="2857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face_mesh">
              <a:extLst>
                <a:ext uri="{FF2B5EF4-FFF2-40B4-BE49-F238E27FC236}">
                  <a16:creationId xmlns:a16="http://schemas.microsoft.com/office/drawing/2014/main" id="{F7F2D920-B453-4DD0-8464-0E84BEB352F8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09204" y="2509298"/>
              <a:ext cx="1514475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iris">
              <a:extLst>
                <a:ext uri="{FF2B5EF4-FFF2-40B4-BE49-F238E27FC236}">
                  <a16:creationId xmlns:a16="http://schemas.microsoft.com/office/drawing/2014/main" id="{1C39D70A-D749-4739-BFB1-D993CC323C96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323" y="2509298"/>
              <a:ext cx="1514475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hand">
              <a:extLst>
                <a:ext uri="{FF2B5EF4-FFF2-40B4-BE49-F238E27FC236}">
                  <a16:creationId xmlns:a16="http://schemas.microsoft.com/office/drawing/2014/main" id="{75E161CD-9B4E-44EB-83DB-F047AA6A2C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7442" y="2547004"/>
              <a:ext cx="1514475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 descr="pose">
              <a:extLst>
                <a:ext uri="{FF2B5EF4-FFF2-40B4-BE49-F238E27FC236}">
                  <a16:creationId xmlns:a16="http://schemas.microsoft.com/office/drawing/2014/main" id="{01A4829A-2012-4058-8348-837A38DD5C14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86561" y="2528151"/>
              <a:ext cx="1514475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2" name="Picture 14" descr="hair_segmentation">
              <a:extLst>
                <a:ext uri="{FF2B5EF4-FFF2-40B4-BE49-F238E27FC236}">
                  <a16:creationId xmlns:a16="http://schemas.microsoft.com/office/drawing/2014/main" id="{A85AC1B4-2DF0-4C41-BD6D-C72BED49D278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14049" y="2528151"/>
              <a:ext cx="15049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810706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실습 환경 소개 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Jupyter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Notebook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5" name="Google Shape;215;p33">
            <a:extLst>
              <a:ext uri="{FF2B5EF4-FFF2-40B4-BE49-F238E27FC236}">
                <a16:creationId xmlns:a16="http://schemas.microsoft.com/office/drawing/2014/main" id="{08C7C007-BF8F-4ACF-8726-DA896D85A821}"/>
              </a:ext>
            </a:extLst>
          </p:cNvPr>
          <p:cNvSpPr/>
          <p:nvPr/>
        </p:nvSpPr>
        <p:spPr>
          <a:xfrm>
            <a:off x="1486190" y="1839827"/>
            <a:ext cx="9219620" cy="124373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Jupyter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에서 제작한 </a:t>
            </a:r>
            <a:r>
              <a:rPr lang="ko-KR" alt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파이썬용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통합 개발 환경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셀 단위로 나누어져 있으며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셀 단위로 실행 결과를 볼 수 있어 직관적인 개발 툴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026" name="Picture 2" descr="Project Jupyter - Wikipedia">
            <a:extLst>
              <a:ext uri="{FF2B5EF4-FFF2-40B4-BE49-F238E27FC236}">
                <a16:creationId xmlns:a16="http://schemas.microsoft.com/office/drawing/2014/main" id="{CD62CDE9-5780-4C28-B496-767D82C26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20" y="3393440"/>
            <a:ext cx="2401707" cy="2783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8C1F217-0E05-403D-AE75-A349122A6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440" y="3269615"/>
            <a:ext cx="5262880" cy="2960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43131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실습 환경 소개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Anaconda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5" name="Google Shape;215;p33">
            <a:extLst>
              <a:ext uri="{FF2B5EF4-FFF2-40B4-BE49-F238E27FC236}">
                <a16:creationId xmlns:a16="http://schemas.microsoft.com/office/drawing/2014/main" id="{08C7C007-BF8F-4ACF-8726-DA896D85A821}"/>
              </a:ext>
            </a:extLst>
          </p:cNvPr>
          <p:cNvSpPr/>
          <p:nvPr/>
        </p:nvSpPr>
        <p:spPr>
          <a:xfrm>
            <a:off x="1486190" y="1839826"/>
            <a:ext cx="9219620" cy="1702405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과학 연구 및 </a:t>
            </a:r>
            <a:r>
              <a:rPr lang="ko-KR" alt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분야에 적합한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Python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및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R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언어의 패키지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/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의존성 관리 및 배포를 편리하게 해주는 조건부 무료 오픈 소스 소프트웨어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아나콘다 내에 </a:t>
            </a:r>
            <a:r>
              <a:rPr lang="ko-KR" alt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파이썬과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주피터 노트북 </a:t>
            </a: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설치가 되어 있음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7" name="Picture 2" descr="Anaconda | Individual Edition">
            <a:extLst>
              <a:ext uri="{FF2B5EF4-FFF2-40B4-BE49-F238E27FC236}">
                <a16:creationId xmlns:a16="http://schemas.microsoft.com/office/drawing/2014/main" id="{C15ED98D-4CD3-4489-AF8B-FEEAFE956F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08" b="34663"/>
          <a:stretch/>
        </p:blipFill>
        <p:spPr bwMode="auto">
          <a:xfrm>
            <a:off x="2606402" y="4282440"/>
            <a:ext cx="6979196" cy="1166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1760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설치하기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5" name="Google Shape;215;p33">
            <a:extLst>
              <a:ext uri="{FF2B5EF4-FFF2-40B4-BE49-F238E27FC236}">
                <a16:creationId xmlns:a16="http://schemas.microsoft.com/office/drawing/2014/main" id="{08C7C007-BF8F-4ACF-8726-DA896D85A821}"/>
              </a:ext>
            </a:extLst>
          </p:cNvPr>
          <p:cNvSpPr/>
          <p:nvPr/>
        </p:nvSpPr>
        <p:spPr>
          <a:xfrm>
            <a:off x="1486190" y="1839827"/>
            <a:ext cx="9219620" cy="77129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아나콘다 홈페이지 접속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2"/>
              </a:rPr>
              <a:t>https://</a:t>
            </a: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2"/>
              </a:rPr>
              <a:t>www.anaconda.com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2"/>
              </a:rPr>
              <a:t>/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B9DF190-1F5E-4B75-93AD-6394A35F6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5800" y="2741113"/>
            <a:ext cx="5740400" cy="349737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2A2D03-2BCF-4E4E-917F-FB5EC9F8DADE}"/>
              </a:ext>
            </a:extLst>
          </p:cNvPr>
          <p:cNvSpPr/>
          <p:nvPr/>
        </p:nvSpPr>
        <p:spPr>
          <a:xfrm>
            <a:off x="5694680" y="5501640"/>
            <a:ext cx="904240" cy="33528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464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(Data Science)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Google Shape;215;p33">
            <a:extLst>
              <a:ext uri="{FF2B5EF4-FFF2-40B4-BE49-F238E27FC236}">
                <a16:creationId xmlns:a16="http://schemas.microsoft.com/office/drawing/2014/main" id="{876FF118-8E83-4BA3-94D7-AE040912C14C}"/>
              </a:ext>
            </a:extLst>
          </p:cNvPr>
          <p:cNvSpPr/>
          <p:nvPr/>
        </p:nvSpPr>
        <p:spPr>
          <a:xfrm>
            <a:off x="1797631" y="1748446"/>
            <a:ext cx="9219620" cy="1379766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979D3"/>
              </a:buClr>
              <a:buSzPct val="80000"/>
              <a:buFontTx/>
              <a:buNone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정형 또는 비정형 데이터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로부터 </a:t>
            </a:r>
            <a:r>
              <a:rPr lang="ko-KR" altLang="en-US" sz="24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지식과 인사이트를 추출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하는데</a:t>
            </a:r>
          </a:p>
          <a:p>
            <a:pPr marL="0" marR="0" lvl="0" indent="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979D3"/>
              </a:buClr>
              <a:buSzPct val="80000"/>
              <a:buFontTx/>
              <a:buNone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과학적 방법론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프로세스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알고리즘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시스템을 동원하는 융합 분야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</p:txBody>
      </p:sp>
      <p:pic>
        <p:nvPicPr>
          <p:cNvPr id="11" name="Picture 2" descr="unstructured dataì ëí ì´ë¯¸ì§ ê²ìê²°ê³¼">
            <a:extLst>
              <a:ext uri="{FF2B5EF4-FFF2-40B4-BE49-F238E27FC236}">
                <a16:creationId xmlns:a16="http://schemas.microsoft.com/office/drawing/2014/main" id="{9C1DE4D5-484D-4C3B-BDC6-4C29AE41B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5214" y="3729789"/>
            <a:ext cx="3562235" cy="200540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Data Science Exercises | My Master Designer">
            <a:extLst>
              <a:ext uri="{FF2B5EF4-FFF2-40B4-BE49-F238E27FC236}">
                <a16:creationId xmlns:a16="http://schemas.microsoft.com/office/drawing/2014/main" id="{461DA1DF-6477-4BC6-B533-23E48133D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8453" y="3729789"/>
            <a:ext cx="3780710" cy="212664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048194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설치하기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5DAFD16-0265-4FD6-A2FA-5ADF76F97BDE}"/>
              </a:ext>
            </a:extLst>
          </p:cNvPr>
          <p:cNvGrpSpPr/>
          <p:nvPr/>
        </p:nvGrpSpPr>
        <p:grpSpPr>
          <a:xfrm>
            <a:off x="3702605" y="2095101"/>
            <a:ext cx="4786789" cy="3691019"/>
            <a:chOff x="6536531" y="2920999"/>
            <a:chExt cx="7246938" cy="5588002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1E984C30-E8F3-403A-B95E-60952F803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6531" y="2920999"/>
              <a:ext cx="7246938" cy="5588002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77329DD-839B-4D16-A298-478D96ACDA8A}"/>
                </a:ext>
              </a:extLst>
            </p:cNvPr>
            <p:cNvSpPr/>
            <p:nvPr/>
          </p:nvSpPr>
          <p:spPr>
            <a:xfrm>
              <a:off x="11175999" y="7995058"/>
              <a:ext cx="1206501" cy="41234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483568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설치하기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18E9A98-6061-42BF-9C54-CCCEDA6A15B8}"/>
              </a:ext>
            </a:extLst>
          </p:cNvPr>
          <p:cNvGrpSpPr/>
          <p:nvPr/>
        </p:nvGrpSpPr>
        <p:grpSpPr>
          <a:xfrm>
            <a:off x="3582864" y="2031999"/>
            <a:ext cx="5026271" cy="3901441"/>
            <a:chOff x="6396841" y="2793999"/>
            <a:chExt cx="7526318" cy="5842002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D4AD05B6-8677-436E-B2AE-6A4A4FCEF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6841" y="2793999"/>
              <a:ext cx="7526318" cy="5842002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8D5E4EC-57F0-418F-AD21-216AF26250CE}"/>
                </a:ext>
              </a:extLst>
            </p:cNvPr>
            <p:cNvSpPr/>
            <p:nvPr/>
          </p:nvSpPr>
          <p:spPr>
            <a:xfrm>
              <a:off x="11277599" y="8045858"/>
              <a:ext cx="1206501" cy="41234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177771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설치하기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6D69066-285E-4169-BA50-2A8FE487EC3E}"/>
              </a:ext>
            </a:extLst>
          </p:cNvPr>
          <p:cNvGrpSpPr/>
          <p:nvPr/>
        </p:nvGrpSpPr>
        <p:grpSpPr>
          <a:xfrm>
            <a:off x="3592853" y="2067560"/>
            <a:ext cx="5006293" cy="3845560"/>
            <a:chOff x="6588800" y="2971800"/>
            <a:chExt cx="7142400" cy="548640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979B16E-0CA9-46FB-ACA5-11966BF1E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88800" y="2971800"/>
              <a:ext cx="7142400" cy="5486400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CA06307-F510-477B-ABD5-32A144B4285E}"/>
                </a:ext>
              </a:extLst>
            </p:cNvPr>
            <p:cNvSpPr/>
            <p:nvPr/>
          </p:nvSpPr>
          <p:spPr>
            <a:xfrm>
              <a:off x="11201399" y="7956958"/>
              <a:ext cx="1206501" cy="41234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84342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설치하기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EA31AC5-751B-4926-BEC9-BC1377807C4F}"/>
              </a:ext>
            </a:extLst>
          </p:cNvPr>
          <p:cNvGrpSpPr/>
          <p:nvPr/>
        </p:nvGrpSpPr>
        <p:grpSpPr>
          <a:xfrm>
            <a:off x="3357879" y="1881961"/>
            <a:ext cx="5476242" cy="4242158"/>
            <a:chOff x="6487621" y="2870199"/>
            <a:chExt cx="7344758" cy="5689602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066B88E3-62E3-4D32-8006-1E36E520E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87621" y="2870199"/>
              <a:ext cx="7344758" cy="5689602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1742D91-9766-4709-9A4C-36185EB0F4CB}"/>
                </a:ext>
              </a:extLst>
            </p:cNvPr>
            <p:cNvSpPr/>
            <p:nvPr/>
          </p:nvSpPr>
          <p:spPr>
            <a:xfrm>
              <a:off x="11201399" y="7995058"/>
              <a:ext cx="1206501" cy="41234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4619851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설치하기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789A9D4-7ACF-4269-964C-459C791E367F}"/>
              </a:ext>
            </a:extLst>
          </p:cNvPr>
          <p:cNvGrpSpPr/>
          <p:nvPr/>
        </p:nvGrpSpPr>
        <p:grpSpPr>
          <a:xfrm>
            <a:off x="3450436" y="1831817"/>
            <a:ext cx="5291128" cy="4092938"/>
            <a:chOff x="6367471" y="2781299"/>
            <a:chExt cx="7585058" cy="5867402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F681EBA-D1CA-4C61-8E6D-388409309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67471" y="2781299"/>
              <a:ext cx="7585058" cy="5867402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1004816-0C54-4810-9F25-5ADCADAB39BA}"/>
                </a:ext>
              </a:extLst>
            </p:cNvPr>
            <p:cNvSpPr/>
            <p:nvPr/>
          </p:nvSpPr>
          <p:spPr>
            <a:xfrm>
              <a:off x="11277599" y="8096658"/>
              <a:ext cx="1206501" cy="41234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52BACF9-C26C-4C9F-9419-AB1BAB962E01}"/>
                </a:ext>
              </a:extLst>
            </p:cNvPr>
            <p:cNvSpPr/>
            <p:nvPr/>
          </p:nvSpPr>
          <p:spPr>
            <a:xfrm>
              <a:off x="6896099" y="4451758"/>
              <a:ext cx="4686301" cy="41234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9612230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설치하기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5FD7554-5322-4B46-95E3-BCAA098F0F19}"/>
              </a:ext>
            </a:extLst>
          </p:cNvPr>
          <p:cNvGrpSpPr/>
          <p:nvPr/>
        </p:nvGrpSpPr>
        <p:grpSpPr>
          <a:xfrm>
            <a:off x="1497205" y="1985950"/>
            <a:ext cx="10064876" cy="3727056"/>
            <a:chOff x="1579896" y="2959099"/>
            <a:chExt cx="15570481" cy="5765802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980259AF-30E4-4D00-BCF3-E72941917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02481" y="3055682"/>
              <a:ext cx="7347896" cy="5669219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0498810-F0A4-4C16-B5AC-91CA9F00C48B}"/>
                </a:ext>
              </a:extLst>
            </p:cNvPr>
            <p:cNvSpPr/>
            <p:nvPr/>
          </p:nvSpPr>
          <p:spPr>
            <a:xfrm>
              <a:off x="14541499" y="8185558"/>
              <a:ext cx="1206501" cy="41234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FDB45EF5-D7D6-414C-BFAD-76DDF16DB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9896" y="2959099"/>
              <a:ext cx="7462506" cy="57658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41965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설치하기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D2396F-190A-437C-BCAD-6C1BE6893EF1}"/>
              </a:ext>
            </a:extLst>
          </p:cNvPr>
          <p:cNvGrpSpPr/>
          <p:nvPr/>
        </p:nvGrpSpPr>
        <p:grpSpPr>
          <a:xfrm>
            <a:off x="3347720" y="1832692"/>
            <a:ext cx="5496560" cy="4246840"/>
            <a:chOff x="6445184" y="2844799"/>
            <a:chExt cx="7429632" cy="5740402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7DAABA8-2300-4B8F-B94C-288ADF288A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45184" y="2844799"/>
              <a:ext cx="7429632" cy="5740402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19888C7-06AC-43B2-AAF0-9080F506EC14}"/>
                </a:ext>
              </a:extLst>
            </p:cNvPr>
            <p:cNvSpPr/>
            <p:nvPr/>
          </p:nvSpPr>
          <p:spPr>
            <a:xfrm>
              <a:off x="11239499" y="8068287"/>
              <a:ext cx="1206501" cy="41234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477700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Jupyter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Notebook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실행하기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D0A61C4C-9CCD-4D42-9CFF-75539AB62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920" y="1956913"/>
            <a:ext cx="5090160" cy="418369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1E0CD8-090C-450A-B61C-F9372AF5873D}"/>
              </a:ext>
            </a:extLst>
          </p:cNvPr>
          <p:cNvSpPr/>
          <p:nvPr/>
        </p:nvSpPr>
        <p:spPr>
          <a:xfrm>
            <a:off x="3704391" y="5874911"/>
            <a:ext cx="1477209" cy="3050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C240F7-8747-43CA-AED4-5DDCBB977096}"/>
              </a:ext>
            </a:extLst>
          </p:cNvPr>
          <p:cNvSpPr/>
          <p:nvPr/>
        </p:nvSpPr>
        <p:spPr>
          <a:xfrm>
            <a:off x="3816151" y="2549903"/>
            <a:ext cx="1964889" cy="35316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7CFBB34-14EA-4F3D-BEA8-1F36D854F729}"/>
              </a:ext>
            </a:extLst>
          </p:cNvPr>
          <p:cNvGrpSpPr/>
          <p:nvPr/>
        </p:nvGrpSpPr>
        <p:grpSpPr>
          <a:xfrm>
            <a:off x="3055543" y="5818118"/>
            <a:ext cx="418641" cy="418641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981DA406-A710-45B3-A887-C69D86147089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127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5259C6DA-703D-4003-8348-8628831B3C53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1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77F5221-5862-4AC2-BAF2-F28962967CA9}"/>
              </a:ext>
            </a:extLst>
          </p:cNvPr>
          <p:cNvGrpSpPr/>
          <p:nvPr/>
        </p:nvGrpSpPr>
        <p:grpSpPr>
          <a:xfrm>
            <a:off x="3341599" y="2507143"/>
            <a:ext cx="418641" cy="418641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0A5455F-4D9F-4ED8-B6E4-203B8B774A7E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127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D3CFDFB5-00E9-4F46-B19A-855BCDF44727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2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474378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Jupyter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Notebook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실행하기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940870A3-D5B9-4743-A3DE-B63EF1BF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" r="45502" b="58108"/>
          <a:stretch/>
        </p:blipFill>
        <p:spPr>
          <a:xfrm>
            <a:off x="1847409" y="2194560"/>
            <a:ext cx="8863542" cy="351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7876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B3A7E9D8-ED1A-4BD8-9B52-4B8020DF3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563" y="2669090"/>
            <a:ext cx="9313194" cy="3474718"/>
          </a:xfrm>
          <a:prstGeom prst="rect">
            <a:avLst/>
          </a:prstGeom>
        </p:spPr>
      </p:pic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Jupyter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Notebook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실행하기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-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성공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4C72F7E-0EF0-400B-81CD-9C32E98D2B1D}"/>
              </a:ext>
            </a:extLst>
          </p:cNvPr>
          <p:cNvSpPr/>
          <p:nvPr/>
        </p:nvSpPr>
        <p:spPr>
          <a:xfrm>
            <a:off x="1735814" y="3903498"/>
            <a:ext cx="2419626" cy="5181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36D7B1-5821-4979-86D3-85E1177D165C}"/>
              </a:ext>
            </a:extLst>
          </p:cNvPr>
          <p:cNvSpPr txBox="1"/>
          <p:nvPr/>
        </p:nvSpPr>
        <p:spPr>
          <a:xfrm>
            <a:off x="1268289" y="1746260"/>
            <a:ext cx="6647720" cy="405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20000"/>
              </a:lnSpc>
            </a:pP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이후부터는 </a:t>
            </a:r>
            <a:r>
              <a:rPr lang="en-US" altLang="ko-KR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ipynb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파일에서 </a:t>
            </a:r>
            <a:r>
              <a:rPr lang="ko-KR" altLang="en-US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진행할게요</a:t>
            </a:r>
            <a:r>
              <a:rPr lang="en-US" altLang="ko-KR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  <a:endParaRPr lang="ko-KR" altLang="en-US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705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(Data Science)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71F70AB-E328-4478-A999-C11D058B7CAE}"/>
              </a:ext>
            </a:extLst>
          </p:cNvPr>
          <p:cNvGrpSpPr/>
          <p:nvPr/>
        </p:nvGrpSpPr>
        <p:grpSpPr>
          <a:xfrm>
            <a:off x="2348640" y="2063550"/>
            <a:ext cx="7494720" cy="3404952"/>
            <a:chOff x="2117455" y="1809550"/>
            <a:chExt cx="7494720" cy="3404952"/>
          </a:xfrm>
        </p:grpSpPr>
        <p:pic>
          <p:nvPicPr>
            <p:cNvPr id="25" name="Picture 2" descr="unstructured dataì ëí ì´ë¯¸ì§ ê²ìê²°ê³¼">
              <a:extLst>
                <a:ext uri="{FF2B5EF4-FFF2-40B4-BE49-F238E27FC236}">
                  <a16:creationId xmlns:a16="http://schemas.microsoft.com/office/drawing/2014/main" id="{600F92F7-060A-4AD6-8732-4F4259C4919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48" r="50204"/>
            <a:stretch/>
          </p:blipFill>
          <p:spPr bwMode="auto">
            <a:xfrm>
              <a:off x="2144121" y="1809550"/>
              <a:ext cx="1463835" cy="181930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3A8EA0F-879A-432C-B39B-2463D792A6CF}"/>
                </a:ext>
              </a:extLst>
            </p:cNvPr>
            <p:cNvSpPr txBox="1"/>
            <p:nvPr/>
          </p:nvSpPr>
          <p:spPr>
            <a:xfrm>
              <a:off x="2117455" y="4046243"/>
              <a:ext cx="2932221" cy="11470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정형 데이터</a:t>
              </a:r>
              <a:endPara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(Structured Data)]</a:t>
              </a:r>
              <a:endPara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8D725287-EBDA-4581-8A97-D27D6E250DAE}"/>
                </a:ext>
              </a:extLst>
            </p:cNvPr>
            <p:cNvGrpSpPr/>
            <p:nvPr/>
          </p:nvGrpSpPr>
          <p:grpSpPr>
            <a:xfrm>
              <a:off x="3743050" y="1931476"/>
              <a:ext cx="4451840" cy="1636066"/>
              <a:chOff x="7097619" y="3937333"/>
              <a:chExt cx="8705416" cy="3199270"/>
            </a:xfrm>
          </p:grpSpPr>
          <p:pic>
            <p:nvPicPr>
              <p:cNvPr id="31" name="Picture 2" descr="structured dataì ëí ì´ë¯¸ì§ ê²ìê²°ê³¼">
                <a:extLst>
                  <a:ext uri="{FF2B5EF4-FFF2-40B4-BE49-F238E27FC236}">
                    <a16:creationId xmlns:a16="http://schemas.microsoft.com/office/drawing/2014/main" id="{60012585-0FD8-4C8F-A199-9A2F1CB9BE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101" r="35770"/>
              <a:stretch/>
            </p:blipFill>
            <p:spPr bwMode="auto">
              <a:xfrm>
                <a:off x="10349880" y="3993353"/>
                <a:ext cx="2520280" cy="3143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structured dataì ëí ì´ë¯¸ì§ ê²ìê²°ê³¼">
                <a:extLst>
                  <a:ext uri="{FF2B5EF4-FFF2-40B4-BE49-F238E27FC236}">
                    <a16:creationId xmlns:a16="http://schemas.microsoft.com/office/drawing/2014/main" id="{0718D0CA-BBF3-49E8-AA8D-949F55AEAD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4926"/>
              <a:stretch/>
            </p:blipFill>
            <p:spPr bwMode="auto">
              <a:xfrm>
                <a:off x="7097619" y="3993353"/>
                <a:ext cx="2839666" cy="3143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2" descr="structured dataì ëí ì´ë¯¸ì§ ê²ìê²°ê³¼">
                <a:extLst>
                  <a:ext uri="{FF2B5EF4-FFF2-40B4-BE49-F238E27FC236}">
                    <a16:creationId xmlns:a16="http://schemas.microsoft.com/office/drawing/2014/main" id="{9C6077B5-E237-4EB3-8FB1-F29B82FA0EB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8871"/>
              <a:stretch/>
            </p:blipFill>
            <p:spPr bwMode="auto">
              <a:xfrm>
                <a:off x="13282755" y="3937333"/>
                <a:ext cx="2520280" cy="3143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8" name="Picture 2" descr="unstructured dataì ëí ì´ë¯¸ì§ ê²ìê²°ê³¼">
              <a:extLst>
                <a:ext uri="{FF2B5EF4-FFF2-40B4-BE49-F238E27FC236}">
                  <a16:creationId xmlns:a16="http://schemas.microsoft.com/office/drawing/2014/main" id="{65B5D9E3-4B68-4865-ACAF-7ACFEBB159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95" r="6072"/>
            <a:stretch/>
          </p:blipFill>
          <p:spPr bwMode="auto">
            <a:xfrm>
              <a:off x="8329984" y="1809550"/>
              <a:ext cx="1282191" cy="181930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56666F3A-7C33-4ACC-B54F-5A79F394D7C2}"/>
                </a:ext>
              </a:extLst>
            </p:cNvPr>
            <p:cNvCxnSpPr>
              <a:cxnSpLocks/>
            </p:cNvCxnSpPr>
            <p:nvPr/>
          </p:nvCxnSpPr>
          <p:spPr>
            <a:xfrm>
              <a:off x="2333199" y="3945585"/>
              <a:ext cx="7158902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headEnd type="stealth" w="lg" len="lg"/>
              <a:tailEnd type="stealth" w="lg" len="lg"/>
            </a:ln>
            <a:effectLst/>
          </p:spPr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D1D173B-4542-43E6-BFC9-27824A0CCBC0}"/>
                </a:ext>
              </a:extLst>
            </p:cNvPr>
            <p:cNvSpPr txBox="1"/>
            <p:nvPr/>
          </p:nvSpPr>
          <p:spPr>
            <a:xfrm>
              <a:off x="6381346" y="4067457"/>
              <a:ext cx="3230829" cy="11470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비정형 데이터 </a:t>
              </a: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(Unstructured Data)]</a:t>
              </a:r>
              <a:endPara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319206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A37B24-5BD2-4DC8-8771-D6AD2B270775}"/>
              </a:ext>
            </a:extLst>
          </p:cNvPr>
          <p:cNvSpPr txBox="1"/>
          <p:nvPr/>
        </p:nvSpPr>
        <p:spPr>
          <a:xfrm>
            <a:off x="2380590" y="1770863"/>
            <a:ext cx="7430819" cy="3074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1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일차 모든 수업이 끝났습니다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defRPr/>
            </a:pPr>
            <a:r>
              <a:rPr lang="ko-KR" altLang="en-US" sz="2400" dirty="0">
                <a:solidFill>
                  <a:srgbClr val="0070C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온라인 출석부</a:t>
            </a:r>
            <a:r>
              <a:rPr lang="ko-KR" altLang="en-US" sz="2400" dirty="0">
                <a:solidFill>
                  <a:srgbClr val="0070C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한 번 더 작성해 주세요</a:t>
            </a: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B338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호로 이동 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식사와 저녁 세션을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진행할게요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수고하셨습니다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^^</a:t>
            </a:r>
          </a:p>
        </p:txBody>
      </p:sp>
    </p:spTree>
    <p:extLst>
      <p:ext uri="{BB962C8B-B14F-4D97-AF65-F5344CB8AC3E}">
        <p14:creationId xmlns:p14="http://schemas.microsoft.com/office/powerpoint/2010/main" val="4248793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2871</TotalTime>
  <Words>3026</Words>
  <Application>Microsoft Office PowerPoint</Application>
  <PresentationFormat>와이드스크린</PresentationFormat>
  <Paragraphs>652</Paragraphs>
  <Slides>90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90</vt:i4>
      </vt:variant>
    </vt:vector>
  </HeadingPairs>
  <TitlesOfParts>
    <vt:vector size="101" baseType="lpstr">
      <vt:lpstr>배달의민족 도현</vt:lpstr>
      <vt:lpstr>Calibri Light</vt:lpstr>
      <vt:lpstr>나눔스퀘어_ac</vt:lpstr>
      <vt:lpstr>Comic Sans MS</vt:lpstr>
      <vt:lpstr>Arial</vt:lpstr>
      <vt:lpstr>Droid Sans Mono</vt:lpstr>
      <vt:lpstr>Cambria Math</vt:lpstr>
      <vt:lpstr>Constantia</vt:lpstr>
      <vt:lpstr>Calibri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도현</dc:creator>
  <cp:lastModifiedBy>김 도현</cp:lastModifiedBy>
  <cp:revision>116</cp:revision>
  <dcterms:created xsi:type="dcterms:W3CDTF">2022-12-01T08:42:26Z</dcterms:created>
  <dcterms:modified xsi:type="dcterms:W3CDTF">2023-01-10T18:11:23Z</dcterms:modified>
</cp:coreProperties>
</file>

<file path=docProps/thumbnail.jpeg>
</file>